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60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</p:sldIdLst>
  <p:sldSz cy="5143500" cx="9144000"/>
  <p:notesSz cx="6858000" cy="9144000"/>
  <p:embeddedFontLst>
    <p:embeddedFont>
      <p:font typeface="Proxima Nova"/>
      <p:regular r:id="rId64"/>
      <p:bold r:id="rId65"/>
      <p:italic r:id="rId66"/>
      <p:boldItalic r:id="rId67"/>
    </p:embeddedFont>
    <p:embeddedFont>
      <p:font typeface="Press Start 2P"/>
      <p:regular r:id="rId68"/>
    </p:embeddedFont>
    <p:embeddedFont>
      <p:font typeface="Alfa Slab One"/>
      <p:regular r:id="rId6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62" Type="http://schemas.openxmlformats.org/officeDocument/2006/relationships/slide" Target="slides/slide58.xml"/><Relationship Id="rId61" Type="http://schemas.openxmlformats.org/officeDocument/2006/relationships/slide" Target="slides/slide57.xml"/><Relationship Id="rId20" Type="http://schemas.openxmlformats.org/officeDocument/2006/relationships/slide" Target="slides/slide16.xml"/><Relationship Id="rId64" Type="http://schemas.openxmlformats.org/officeDocument/2006/relationships/font" Target="fonts/ProximaNova-regular.fntdata"/><Relationship Id="rId63" Type="http://schemas.openxmlformats.org/officeDocument/2006/relationships/slide" Target="slides/slide59.xml"/><Relationship Id="rId22" Type="http://schemas.openxmlformats.org/officeDocument/2006/relationships/slide" Target="slides/slide18.xml"/><Relationship Id="rId66" Type="http://schemas.openxmlformats.org/officeDocument/2006/relationships/font" Target="fonts/ProximaNova-italic.fntdata"/><Relationship Id="rId21" Type="http://schemas.openxmlformats.org/officeDocument/2006/relationships/slide" Target="slides/slide17.xml"/><Relationship Id="rId65" Type="http://schemas.openxmlformats.org/officeDocument/2006/relationships/font" Target="fonts/ProximaNova-bold.fntdata"/><Relationship Id="rId24" Type="http://schemas.openxmlformats.org/officeDocument/2006/relationships/slide" Target="slides/slide20.xml"/><Relationship Id="rId68" Type="http://schemas.openxmlformats.org/officeDocument/2006/relationships/font" Target="fonts/PressStart2P-regular.fntdata"/><Relationship Id="rId23" Type="http://schemas.openxmlformats.org/officeDocument/2006/relationships/slide" Target="slides/slide19.xml"/><Relationship Id="rId67" Type="http://schemas.openxmlformats.org/officeDocument/2006/relationships/font" Target="fonts/ProximaNova-boldItalic.fntdata"/><Relationship Id="rId60" Type="http://schemas.openxmlformats.org/officeDocument/2006/relationships/slide" Target="slides/slide56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69" Type="http://schemas.openxmlformats.org/officeDocument/2006/relationships/font" Target="fonts/AlfaSlabOne-regular.fntdata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11" Type="http://schemas.openxmlformats.org/officeDocument/2006/relationships/slide" Target="slides/slide7.xml"/><Relationship Id="rId55" Type="http://schemas.openxmlformats.org/officeDocument/2006/relationships/slide" Target="slides/slide51.xml"/><Relationship Id="rId10" Type="http://schemas.openxmlformats.org/officeDocument/2006/relationships/slide" Target="slides/slide6.xml"/><Relationship Id="rId54" Type="http://schemas.openxmlformats.org/officeDocument/2006/relationships/slide" Target="slides/slide50.xml"/><Relationship Id="rId13" Type="http://schemas.openxmlformats.org/officeDocument/2006/relationships/slide" Target="slides/slide9.xml"/><Relationship Id="rId57" Type="http://schemas.openxmlformats.org/officeDocument/2006/relationships/slide" Target="slides/slide53.xml"/><Relationship Id="rId12" Type="http://schemas.openxmlformats.org/officeDocument/2006/relationships/slide" Target="slides/slide8.xml"/><Relationship Id="rId56" Type="http://schemas.openxmlformats.org/officeDocument/2006/relationships/slide" Target="slides/slide52.xml"/><Relationship Id="rId15" Type="http://schemas.openxmlformats.org/officeDocument/2006/relationships/slide" Target="slides/slide11.xml"/><Relationship Id="rId59" Type="http://schemas.openxmlformats.org/officeDocument/2006/relationships/slide" Target="slides/slide55.xml"/><Relationship Id="rId14" Type="http://schemas.openxmlformats.org/officeDocument/2006/relationships/slide" Target="slides/slide10.xml"/><Relationship Id="rId58" Type="http://schemas.openxmlformats.org/officeDocument/2006/relationships/slide" Target="slides/slide5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Shape 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Shape 12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Shape 12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Shape 13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Shape 14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Shape 14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Shape 15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Shape 16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Shape 16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Shape 17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Shape 1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Shape 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Shape 19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Shape 2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Shape 21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Shape 22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Shape 22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Shape 23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Shape 23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Shape 24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Shape 2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3" name="Shape 73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Shape 2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Shape 26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Shape 2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Shape 2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hape 28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Shape 2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hape 29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Shape 2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Shape 30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Shape 3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Shape 31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Shape 31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Shape 32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Shape 32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Shape 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Shape 33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Shape 33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Shape 33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Shape 33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Shape 34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Shape 34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Shape 34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Shape 35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Shape 35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Shape 3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Shape 36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Shape 36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Shape 36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Shape 36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Shape 37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Shape 37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Shape 38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Shape 3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Shape 39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Shape 39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Shape 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Shape 39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Shape 39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Shape 40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Shape 4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Shape 4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Shape 4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Shape 42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Shape 42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Shape 4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Shape 4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Shape 44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Shape 44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Shape 44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Shape 44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Shape 45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Shape 4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Shape 46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Shape 46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Shape 46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Shape 46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Shape 9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Shape 1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Shape 10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Shape 11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hape 10"/>
          <p:cNvCxnSpPr/>
          <p:nvPr/>
        </p:nvCxnSpPr>
        <p:spPr>
          <a:xfrm>
            <a:off x="4278300" y="2751162"/>
            <a:ext cx="587400" cy="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" name="Shape 11"/>
          <p:cNvSpPr txBox="1"/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5400"/>
            </a:lvl1pPr>
            <a:lvl2pPr lvl="1" algn="ctr">
              <a:spcBef>
                <a:spcPts val="0"/>
              </a:spcBef>
              <a:buSzPct val="100000"/>
              <a:defRPr sz="5400"/>
            </a:lvl2pPr>
            <a:lvl3pPr lvl="2" algn="ctr">
              <a:spcBef>
                <a:spcPts val="0"/>
              </a:spcBef>
              <a:buSzPct val="100000"/>
              <a:defRPr sz="5400"/>
            </a:lvl3pPr>
            <a:lvl4pPr lvl="3" algn="ctr">
              <a:spcBef>
                <a:spcPts val="0"/>
              </a:spcBef>
              <a:buSzPct val="100000"/>
              <a:defRPr sz="5400"/>
            </a:lvl4pPr>
            <a:lvl5pPr lvl="4" algn="ctr">
              <a:spcBef>
                <a:spcPts val="0"/>
              </a:spcBef>
              <a:buSzPct val="100000"/>
              <a:defRPr sz="5400"/>
            </a:lvl5pPr>
            <a:lvl6pPr lvl="5" algn="ctr">
              <a:spcBef>
                <a:spcPts val="0"/>
              </a:spcBef>
              <a:buSzPct val="100000"/>
              <a:defRPr sz="5400"/>
            </a:lvl6pPr>
            <a:lvl7pPr lvl="6" algn="ctr">
              <a:spcBef>
                <a:spcPts val="0"/>
              </a:spcBef>
              <a:buSzPct val="100000"/>
              <a:defRPr sz="5400"/>
            </a:lvl7pPr>
            <a:lvl8pPr lvl="7" algn="ctr">
              <a:spcBef>
                <a:spcPts val="0"/>
              </a:spcBef>
              <a:buSzPct val="100000"/>
              <a:defRPr sz="5400"/>
            </a:lvl8pPr>
            <a:lvl9pPr lvl="8" algn="ctr">
              <a:spcBef>
                <a:spcPts val="0"/>
              </a:spcBef>
              <a:buSzPct val="100000"/>
              <a:defRPr sz="5400"/>
            </a:lvl9pPr>
          </a:lstStyle>
          <a:p/>
        </p:txBody>
      </p:sp>
      <p:sp>
        <p:nvSpPr>
          <p:cNvPr id="12" name="Shape 12"/>
          <p:cNvSpPr txBox="1"/>
          <p:nvPr>
            <p:ph idx="1" type="subTitle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9pPr>
          </a:lstStyle>
          <a:p/>
        </p:txBody>
      </p:sp>
      <p:sp>
        <p:nvSpPr>
          <p:cNvPr id="13" name="Shape 13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/>
          <p:nvPr>
            <p:ph type="title"/>
          </p:nvPr>
        </p:nvSpPr>
        <p:spPr>
          <a:xfrm>
            <a:off x="311700" y="1167925"/>
            <a:ext cx="8520600" cy="19800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Clr>
                <a:schemeClr val="dk1"/>
              </a:buClr>
              <a:buSzPct val="100000"/>
              <a:defRPr sz="110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buClr>
                <a:schemeClr val="dk1"/>
              </a:buClr>
              <a:buSzPct val="100000"/>
              <a:defRPr sz="110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buClr>
                <a:schemeClr val="dk1"/>
              </a:buClr>
              <a:buSzPct val="100000"/>
              <a:defRPr sz="110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buClr>
                <a:schemeClr val="dk1"/>
              </a:buClr>
              <a:buSzPct val="100000"/>
              <a:defRPr sz="110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buClr>
                <a:schemeClr val="dk1"/>
              </a:buClr>
              <a:buSzPct val="100000"/>
              <a:defRPr sz="110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buClr>
                <a:schemeClr val="dk1"/>
              </a:buClr>
              <a:buSzPct val="100000"/>
              <a:defRPr sz="110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buClr>
                <a:schemeClr val="dk1"/>
              </a:buClr>
              <a:buSzPct val="100000"/>
              <a:defRPr sz="110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buClr>
                <a:schemeClr val="dk1"/>
              </a:buClr>
              <a:buSzPct val="100000"/>
              <a:defRPr sz="110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buClr>
                <a:schemeClr val="dk1"/>
              </a:buClr>
              <a:buSzPct val="100000"/>
              <a:defRPr sz="1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8" name="Shape 48"/>
          <p:cNvSpPr txBox="1"/>
          <p:nvPr>
            <p:ph idx="1" type="body"/>
          </p:nvPr>
        </p:nvSpPr>
        <p:spPr>
          <a:xfrm>
            <a:off x="311700" y="3224250"/>
            <a:ext cx="8520600" cy="1071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49" name="Shape 4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">
  <p:cSld name="Title and Content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buNone/>
              <a:defRPr sz="1800"/>
            </a:lvl2pPr>
            <a:lvl3pPr indent="0" lvl="2" rtl="0">
              <a:spcBef>
                <a:spcPts val="0"/>
              </a:spcBef>
              <a:buNone/>
              <a:defRPr sz="1800"/>
            </a:lvl3pPr>
            <a:lvl4pPr indent="0" lvl="3" rtl="0">
              <a:spcBef>
                <a:spcPts val="0"/>
              </a:spcBef>
              <a:buNone/>
              <a:defRPr sz="1800"/>
            </a:lvl4pPr>
            <a:lvl5pPr indent="0" lvl="4" rtl="0">
              <a:spcBef>
                <a:spcPts val="0"/>
              </a:spcBef>
              <a:buNone/>
              <a:defRPr sz="1800"/>
            </a:lvl5pPr>
            <a:lvl6pPr indent="0" lvl="5" rtl="0">
              <a:spcBef>
                <a:spcPts val="0"/>
              </a:spcBef>
              <a:buNone/>
              <a:defRPr sz="1800"/>
            </a:lvl6pPr>
            <a:lvl7pPr indent="0" lvl="6" rtl="0">
              <a:spcBef>
                <a:spcPts val="0"/>
              </a:spcBef>
              <a:buNone/>
              <a:defRPr sz="1800"/>
            </a:lvl7pPr>
            <a:lvl8pPr indent="0" lvl="7" rtl="0">
              <a:spcBef>
                <a:spcPts val="0"/>
              </a:spcBef>
              <a:buNone/>
              <a:defRPr sz="1800"/>
            </a:lvl8pPr>
            <a:lvl9pPr indent="0" lvl="8" rtl="0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54" name="Shape 54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39700" lvl="0" marL="342900" marR="0" rtl="0" algn="l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07950" lvl="1" marL="742950" marR="0" rtl="0" algn="l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76200" lvl="2" marL="1143000" marR="0" rtl="0" algn="l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01600" lvl="3" marL="1600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01600" lvl="4" marL="20574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Shape 55"/>
          <p:cNvSpPr txBox="1"/>
          <p:nvPr>
            <p:ph idx="10" type="dt"/>
          </p:nvPr>
        </p:nvSpPr>
        <p:spPr>
          <a:xfrm>
            <a:off x="457200" y="4767262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6" name="Shape 56"/>
          <p:cNvSpPr txBox="1"/>
          <p:nvPr>
            <p:ph idx="11" type="ftr"/>
          </p:nvPr>
        </p:nvSpPr>
        <p:spPr>
          <a:xfrm>
            <a:off x="3124200" y="4767262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7" name="Shape 57"/>
          <p:cNvSpPr txBox="1"/>
          <p:nvPr>
            <p:ph idx="12" type="sldNum"/>
          </p:nvPr>
        </p:nvSpPr>
        <p:spPr>
          <a:xfrm>
            <a:off x="6553200" y="4767262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 txBox="1"/>
          <p:nvPr>
            <p:ph type="title"/>
          </p:nvPr>
        </p:nvSpPr>
        <p:spPr>
          <a:xfrm>
            <a:off x="311700" y="2480550"/>
            <a:ext cx="8114400" cy="24459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6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6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6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6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6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6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6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6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6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Shape 16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0" name="Shape 2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3" name="Shape 2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5" name="Shape 2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8" name="Shape 2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1" name="Shape 31"/>
          <p:cNvSpPr txBox="1"/>
          <p:nvPr>
            <p:ph idx="1" type="body"/>
          </p:nvPr>
        </p:nvSpPr>
        <p:spPr>
          <a:xfrm>
            <a:off x="311700" y="1490875"/>
            <a:ext cx="2808000" cy="30780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2" name="Shape 3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bg>
      <p:bgPr>
        <a:solidFill>
          <a:schemeClr val="accent3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/>
          <p:nvPr>
            <p:ph type="title"/>
          </p:nvPr>
        </p:nvSpPr>
        <p:spPr>
          <a:xfrm>
            <a:off x="490250" y="526350"/>
            <a:ext cx="56838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Shape 3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/>
          <p:nvPr/>
        </p:nvSpPr>
        <p:spPr>
          <a:xfrm>
            <a:off x="4572000" y="10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38" name="Shape 38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" name="Shape 39"/>
          <p:cNvSpPr txBox="1"/>
          <p:nvPr>
            <p:ph type="title"/>
          </p:nvPr>
        </p:nvSpPr>
        <p:spPr>
          <a:xfrm>
            <a:off x="265500" y="1375599"/>
            <a:ext cx="4045200" cy="15519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3800"/>
            </a:lvl1pPr>
            <a:lvl2pPr lvl="1" algn="ctr">
              <a:spcBef>
                <a:spcPts val="0"/>
              </a:spcBef>
              <a:buSzPct val="100000"/>
              <a:defRPr sz="3800"/>
            </a:lvl2pPr>
            <a:lvl3pPr lvl="2" algn="ctr">
              <a:spcBef>
                <a:spcPts val="0"/>
              </a:spcBef>
              <a:buSzPct val="100000"/>
              <a:defRPr sz="3800"/>
            </a:lvl3pPr>
            <a:lvl4pPr lvl="3" algn="ctr">
              <a:spcBef>
                <a:spcPts val="0"/>
              </a:spcBef>
              <a:buSzPct val="100000"/>
              <a:defRPr sz="3800"/>
            </a:lvl4pPr>
            <a:lvl5pPr lvl="4" algn="ctr">
              <a:spcBef>
                <a:spcPts val="0"/>
              </a:spcBef>
              <a:buSzPct val="100000"/>
              <a:defRPr sz="3800"/>
            </a:lvl5pPr>
            <a:lvl6pPr lvl="5" algn="ctr">
              <a:spcBef>
                <a:spcPts val="0"/>
              </a:spcBef>
              <a:buSzPct val="100000"/>
              <a:defRPr sz="3800"/>
            </a:lvl6pPr>
            <a:lvl7pPr lvl="6" algn="ctr">
              <a:spcBef>
                <a:spcPts val="0"/>
              </a:spcBef>
              <a:buSzPct val="100000"/>
              <a:defRPr sz="3800"/>
            </a:lvl7pPr>
            <a:lvl8pPr lvl="7" algn="ctr">
              <a:spcBef>
                <a:spcPts val="0"/>
              </a:spcBef>
              <a:buSzPct val="100000"/>
              <a:defRPr sz="3800"/>
            </a:lvl8pPr>
            <a:lvl9pPr lvl="8" algn="ctr">
              <a:spcBef>
                <a:spcPts val="0"/>
              </a:spcBef>
              <a:buSzPct val="100000"/>
              <a:defRPr sz="3800"/>
            </a:lvl9pPr>
          </a:lstStyle>
          <a:p/>
        </p:txBody>
      </p:sp>
      <p:sp>
        <p:nvSpPr>
          <p:cNvPr id="40" name="Shape 40"/>
          <p:cNvSpPr txBox="1"/>
          <p:nvPr>
            <p:ph idx="1" type="subTitle"/>
          </p:nvPr>
        </p:nvSpPr>
        <p:spPr>
          <a:xfrm>
            <a:off x="265500" y="2981125"/>
            <a:ext cx="4045200" cy="13454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9pPr>
          </a:lstStyle>
          <a:p/>
        </p:txBody>
      </p:sp>
      <p:sp>
        <p:nvSpPr>
          <p:cNvPr id="41" name="Shape 4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Shape 4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/>
          <p:nvPr>
            <p:ph idx="1" type="body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Alfa Slab One"/>
              <a:buNone/>
              <a:defRPr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</a:lstStyle>
          <a:p/>
        </p:txBody>
      </p:sp>
      <p:sp>
        <p:nvSpPr>
          <p:cNvPr id="45" name="Shape 4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chemeClr val="accent3"/>
              </a:buClr>
              <a:buSzPct val="100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>
              <a:spcBef>
                <a:spcPts val="0"/>
              </a:spcBef>
              <a:buClr>
                <a:schemeClr val="accent3"/>
              </a:buClr>
              <a:buSzPct val="100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 lvl="2">
              <a:spcBef>
                <a:spcPts val="0"/>
              </a:spcBef>
              <a:buClr>
                <a:schemeClr val="accent3"/>
              </a:buClr>
              <a:buSzPct val="100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 lvl="3">
              <a:spcBef>
                <a:spcPts val="0"/>
              </a:spcBef>
              <a:buClr>
                <a:schemeClr val="accent3"/>
              </a:buClr>
              <a:buSzPct val="100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 lvl="4">
              <a:spcBef>
                <a:spcPts val="0"/>
              </a:spcBef>
              <a:buClr>
                <a:schemeClr val="accent3"/>
              </a:buClr>
              <a:buSzPct val="100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 lvl="5">
              <a:spcBef>
                <a:spcPts val="0"/>
              </a:spcBef>
              <a:buClr>
                <a:schemeClr val="accent3"/>
              </a:buClr>
              <a:buSzPct val="100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 lvl="6">
              <a:spcBef>
                <a:spcPts val="0"/>
              </a:spcBef>
              <a:buClr>
                <a:schemeClr val="accent3"/>
              </a:buClr>
              <a:buSzPct val="100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 lvl="7">
              <a:spcBef>
                <a:spcPts val="0"/>
              </a:spcBef>
              <a:buClr>
                <a:schemeClr val="accent3"/>
              </a:buClr>
              <a:buSzPct val="100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 lvl="8">
              <a:spcBef>
                <a:spcPts val="0"/>
              </a:spcBef>
              <a:buClr>
                <a:schemeClr val="accent3"/>
              </a:buClr>
              <a:buSzPct val="100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Proxima Nova"/>
              <a:defRPr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Proxima Nova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Proxima Nova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Proxima Nova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Proxima Nova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Proxima Nova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Proxima Nova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Proxima Nova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Proxima Nova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://www.youtube.com/watch?v=4cqgApq5KGs" TargetMode="External"/><Relationship Id="rId4" Type="http://schemas.openxmlformats.org/officeDocument/2006/relationships/image" Target="../media/image5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5.png"/><Relationship Id="rId4" Type="http://schemas.openxmlformats.org/officeDocument/2006/relationships/image" Target="../media/image2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3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1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0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9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1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4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6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5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7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4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2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2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8.jp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8.jp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3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0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28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25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28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33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28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32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31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34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27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6BC04B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Shape 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7710" y="1077824"/>
            <a:ext cx="4788575" cy="2987849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Shape 63"/>
          <p:cNvSpPr txBox="1"/>
          <p:nvPr>
            <p:ph type="ctrTitle"/>
          </p:nvPr>
        </p:nvSpPr>
        <p:spPr>
          <a:xfrm>
            <a:off x="0" y="595975"/>
            <a:ext cx="9144000" cy="1957800"/>
          </a:xfrm>
          <a:prstGeom prst="rect">
            <a:avLst/>
          </a:prstGeom>
          <a:noFill/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800">
                <a:solidFill>
                  <a:schemeClr val="accent6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Mobile Gaming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800"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pic>
        <p:nvPicPr>
          <p:cNvPr id="64" name="Shape 64"/>
          <p:cNvPicPr preferRelativeResize="0"/>
          <p:nvPr/>
        </p:nvPicPr>
        <p:blipFill rotWithShape="1">
          <a:blip r:embed="rId4">
            <a:alphaModFix/>
          </a:blip>
          <a:srcRect b="23365" l="0" r="0" t="0"/>
          <a:stretch/>
        </p:blipFill>
        <p:spPr>
          <a:xfrm>
            <a:off x="3382051" y="3993025"/>
            <a:ext cx="2379900" cy="816375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Shape 65"/>
          <p:cNvSpPr txBox="1"/>
          <p:nvPr/>
        </p:nvSpPr>
        <p:spPr>
          <a:xfrm>
            <a:off x="2959951" y="2410637"/>
            <a:ext cx="3224100" cy="127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400">
                <a:solidFill>
                  <a:srgbClr val="FFFFFF"/>
                </a:solidFill>
                <a:latin typeface="Alfa Slab One"/>
                <a:ea typeface="Alfa Slab One"/>
                <a:cs typeface="Alfa Slab One"/>
                <a:sym typeface="Alfa Slab One"/>
              </a:rPr>
              <a:t>Summer Camp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FFFFFF"/>
              </a:solidFill>
              <a:latin typeface="Alfa Slab One"/>
              <a:ea typeface="Alfa Slab One"/>
              <a:cs typeface="Alfa Slab One"/>
              <a:sym typeface="Alfa Slab One"/>
            </a:endParaRPr>
          </a:p>
          <a:p>
            <a:pPr lvl="0" rtl="0" algn="ctr">
              <a:spcBef>
                <a:spcPts val="0"/>
              </a:spcBef>
              <a:buNone/>
            </a:pPr>
            <a:r>
              <a:rPr lang="en" sz="2400">
                <a:solidFill>
                  <a:srgbClr val="FFFFFF"/>
                </a:solidFill>
                <a:latin typeface="Alfa Slab One"/>
                <a:ea typeface="Alfa Slab One"/>
                <a:cs typeface="Alfa Slab One"/>
                <a:sym typeface="Alfa Slab One"/>
              </a:rPr>
              <a:t>1</a:t>
            </a:r>
            <a:r>
              <a:rPr lang="en" sz="2400">
                <a:solidFill>
                  <a:srgbClr val="FFFFFF"/>
                </a:solidFill>
                <a:latin typeface="Alfa Slab One"/>
                <a:ea typeface="Alfa Slab One"/>
                <a:cs typeface="Alfa Slab One"/>
                <a:sym typeface="Alfa Slab One"/>
              </a:rPr>
              <a:t>:00 pm - 4:00 pm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2400">
                <a:solidFill>
                  <a:srgbClr val="FFFFFF"/>
                </a:solidFill>
                <a:latin typeface="Alfa Slab One"/>
                <a:ea typeface="Alfa Slab One"/>
                <a:cs typeface="Alfa Slab One"/>
                <a:sym typeface="Alfa Slab One"/>
              </a:rPr>
              <a:t>6/19 - 6/22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FFFF"/>
        </a:solid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 txBox="1"/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Design Thinking Exercise</a:t>
            </a:r>
          </a:p>
        </p:txBody>
      </p:sp>
      <p:pic>
        <p:nvPicPr>
          <p:cNvPr id="126" name="Shape 1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0425" y="2670450"/>
            <a:ext cx="2400454" cy="2284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6BC04B"/>
        </a:solid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 txBox="1"/>
          <p:nvPr>
            <p:ph type="title"/>
          </p:nvPr>
        </p:nvSpPr>
        <p:spPr>
          <a:xfrm>
            <a:off x="289525" y="445025"/>
            <a:ext cx="49560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>
                <a:latin typeface="Press Start 2P"/>
                <a:ea typeface="Press Start 2P"/>
                <a:cs typeface="Press Start 2P"/>
                <a:sym typeface="Press Start 2P"/>
              </a:rPr>
              <a:t>Let’s Play</a:t>
            </a:r>
          </a:p>
        </p:txBody>
      </p:sp>
      <p:sp>
        <p:nvSpPr>
          <p:cNvPr id="132" name="Shape 132"/>
          <p:cNvSpPr txBox="1"/>
          <p:nvPr>
            <p:ph idx="1" type="body"/>
          </p:nvPr>
        </p:nvSpPr>
        <p:spPr>
          <a:xfrm>
            <a:off x="289525" y="1065525"/>
            <a:ext cx="4520700" cy="3416400"/>
          </a:xfrm>
          <a:prstGeom prst="rect">
            <a:avLst/>
          </a:prstGeom>
          <a:solidFill>
            <a:srgbClr val="434343"/>
          </a:solidFill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rtl="0">
              <a:spcBef>
                <a:spcPts val="0"/>
              </a:spcBef>
              <a:buClr>
                <a:srgbClr val="FFFFFF"/>
              </a:buClr>
              <a:buSzPct val="100000"/>
              <a:buChar char="❖"/>
            </a:pPr>
            <a:r>
              <a:rPr lang="en" sz="1800">
                <a:solidFill>
                  <a:srgbClr val="FFFFFF"/>
                </a:solidFill>
              </a:rPr>
              <a:t>Open the Hyperpad app</a:t>
            </a:r>
          </a:p>
          <a:p>
            <a:pPr indent="-342900" lvl="0" marL="457200" rtl="0">
              <a:spcBef>
                <a:spcPts val="0"/>
              </a:spcBef>
              <a:buClr>
                <a:srgbClr val="FFFFFF"/>
              </a:buClr>
              <a:buSzPct val="100000"/>
              <a:buChar char="❖"/>
            </a:pPr>
            <a:r>
              <a:rPr lang="en" sz="1800">
                <a:solidFill>
                  <a:srgbClr val="FFFFFF"/>
                </a:solidFill>
              </a:rPr>
              <a:t>Pick 1 game from “Projects”</a:t>
            </a:r>
          </a:p>
          <a:p>
            <a:pPr indent="-342900" lvl="1" marL="914400" rtl="0">
              <a:spcBef>
                <a:spcPts val="0"/>
              </a:spcBef>
              <a:buClr>
                <a:srgbClr val="FFFFFF"/>
              </a:buClr>
              <a:buSzPct val="100000"/>
              <a:buChar char="➢"/>
            </a:pPr>
            <a:r>
              <a:rPr lang="en" sz="1800">
                <a:solidFill>
                  <a:srgbClr val="FFFFFF"/>
                </a:solidFill>
              </a:rPr>
              <a:t>Play a total of 3 games.</a:t>
            </a:r>
          </a:p>
          <a:p>
            <a:pPr indent="0" lvl="0" marL="457200" rt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  <a:p>
            <a:pPr indent="-342900" lvl="0" marL="457200">
              <a:spcBef>
                <a:spcPts val="0"/>
              </a:spcBef>
              <a:buClr>
                <a:srgbClr val="FFFFFF"/>
              </a:buClr>
              <a:buSzPct val="100000"/>
              <a:buChar char="❖"/>
            </a:pPr>
            <a:r>
              <a:rPr lang="en" sz="1800">
                <a:solidFill>
                  <a:srgbClr val="FFFFFF"/>
                </a:solidFill>
              </a:rPr>
              <a:t>Play the game — timed 4 minutes for each game.</a:t>
            </a:r>
          </a:p>
          <a:p>
            <a:pPr indent="-342900" lvl="0" marL="457200" rtl="0">
              <a:spcBef>
                <a:spcPts val="0"/>
              </a:spcBef>
              <a:buClr>
                <a:srgbClr val="FFFFFF"/>
              </a:buClr>
              <a:buSzPct val="100000"/>
              <a:buChar char="❖"/>
            </a:pPr>
            <a:r>
              <a:rPr lang="en" sz="1800">
                <a:solidFill>
                  <a:srgbClr val="FFFFFF"/>
                </a:solidFill>
              </a:rPr>
              <a:t>Jot down what you think about the games on your sheet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3" name="Shape 133"/>
          <p:cNvSpPr txBox="1"/>
          <p:nvPr>
            <p:ph idx="2" type="body"/>
          </p:nvPr>
        </p:nvSpPr>
        <p:spPr>
          <a:xfrm>
            <a:off x="5035625" y="219600"/>
            <a:ext cx="3700800" cy="34164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00000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Think about these things while you play: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00000"/>
                </a:solidFill>
              </a:rPr>
              <a:t>• Good things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00000"/>
                </a:solidFill>
              </a:rPr>
              <a:t>• Bad things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00000"/>
                </a:solidFill>
              </a:rPr>
              <a:t>• What do you want in your game?</a:t>
            </a:r>
          </a:p>
          <a:p>
            <a:pPr lvl="0">
              <a:spcBef>
                <a:spcPts val="0"/>
              </a:spcBef>
              <a:buNone/>
            </a:pPr>
            <a:r>
              <a:rPr lang="en" sz="1800">
                <a:solidFill>
                  <a:srgbClr val="000000"/>
                </a:solidFill>
              </a:rPr>
              <a:t>• What would you leave out of your game?</a:t>
            </a:r>
          </a:p>
        </p:txBody>
      </p:sp>
      <p:sp>
        <p:nvSpPr>
          <p:cNvPr descr="Changing color." id="134" name="Shape 134" title="4 Minute Countdown Timer">
            <a:hlinkClick r:id="rId3"/>
          </p:cNvPr>
          <p:cNvSpPr/>
          <p:nvPr/>
        </p:nvSpPr>
        <p:spPr>
          <a:xfrm>
            <a:off x="5943387" y="3688550"/>
            <a:ext cx="1885275" cy="1413974"/>
          </a:xfrm>
          <a:prstGeom prst="rect">
            <a:avLst/>
          </a:prstGeom>
          <a:blipFill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6BC04B"/>
        </a:solid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/>
          <p:nvPr>
            <p:ph type="title"/>
          </p:nvPr>
        </p:nvSpPr>
        <p:spPr>
          <a:xfrm>
            <a:off x="559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>
                <a:latin typeface="Press Start 2P"/>
                <a:ea typeface="Press Start 2P"/>
                <a:cs typeface="Press Start 2P"/>
                <a:sym typeface="Press Start 2P"/>
              </a:rPr>
              <a:t>Design your game!</a:t>
            </a:r>
          </a:p>
        </p:txBody>
      </p:sp>
      <p:sp>
        <p:nvSpPr>
          <p:cNvPr id="140" name="Shape 140"/>
          <p:cNvSpPr txBox="1"/>
          <p:nvPr>
            <p:ph idx="1" type="body"/>
          </p:nvPr>
        </p:nvSpPr>
        <p:spPr>
          <a:xfrm>
            <a:off x="559700" y="1210200"/>
            <a:ext cx="8520600" cy="3933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rtl="0">
              <a:spcBef>
                <a:spcPts val="0"/>
              </a:spcBef>
              <a:buClr>
                <a:srgbClr val="FFFFFF"/>
              </a:buClr>
              <a:buSzPct val="100000"/>
              <a:buAutoNum type="arabicPeriod"/>
            </a:pPr>
            <a:r>
              <a:rPr lang="en" sz="2400">
                <a:solidFill>
                  <a:srgbClr val="FFFFFF"/>
                </a:solidFill>
              </a:rPr>
              <a:t>Set the stage</a:t>
            </a:r>
          </a:p>
          <a:p>
            <a:pPr indent="-381000" lvl="1" marL="914400" rtl="0">
              <a:spcBef>
                <a:spcPts val="0"/>
              </a:spcBef>
              <a:buClr>
                <a:srgbClr val="FFFFFF"/>
              </a:buClr>
              <a:buSzPct val="100000"/>
              <a:buAutoNum type="alphaLcPeriod"/>
            </a:pPr>
            <a:r>
              <a:rPr lang="en" sz="2400">
                <a:solidFill>
                  <a:srgbClr val="FFFFFF"/>
                </a:solidFill>
              </a:rPr>
              <a:t>Sketch a level-design of your game</a:t>
            </a:r>
          </a:p>
          <a:p>
            <a:pPr indent="-381000" lvl="1" marL="914400" rtl="0">
              <a:spcBef>
                <a:spcPts val="0"/>
              </a:spcBef>
              <a:buClr>
                <a:srgbClr val="FFFFFF"/>
              </a:buClr>
              <a:buSzPct val="100000"/>
              <a:buAutoNum type="alphaLcPeriod"/>
            </a:pPr>
            <a:r>
              <a:rPr lang="en" sz="2400">
                <a:solidFill>
                  <a:srgbClr val="FFFFFF"/>
                </a:solidFill>
              </a:rPr>
              <a:t>Draw blocks</a:t>
            </a:r>
          </a:p>
          <a:p>
            <a:pPr indent="-381000" lvl="1" marL="914400" rtl="0">
              <a:spcBef>
                <a:spcPts val="0"/>
              </a:spcBef>
              <a:buClr>
                <a:srgbClr val="FFFFFF"/>
              </a:buClr>
              <a:buSzPct val="100000"/>
              <a:buAutoNum type="alphaLcPeriod"/>
            </a:pPr>
            <a:r>
              <a:rPr lang="en" sz="2400">
                <a:solidFill>
                  <a:srgbClr val="FFFFFF"/>
                </a:solidFill>
              </a:rPr>
              <a:t>Draw obstacles (i.e. spikes, lava, etc.)</a:t>
            </a:r>
          </a:p>
          <a:p>
            <a:pPr indent="-381000" lvl="0" marL="457200" rtl="0">
              <a:spcBef>
                <a:spcPts val="0"/>
              </a:spcBef>
              <a:buClr>
                <a:srgbClr val="FFFFFF"/>
              </a:buClr>
              <a:buSzPct val="100000"/>
              <a:buAutoNum type="arabicPeriod"/>
            </a:pPr>
            <a:r>
              <a:rPr lang="en" sz="2400">
                <a:solidFill>
                  <a:srgbClr val="FFFFFF"/>
                </a:solidFill>
              </a:rPr>
              <a:t>Game Story</a:t>
            </a:r>
          </a:p>
          <a:p>
            <a:pPr indent="-381000" lvl="1" marL="914400" rtl="0">
              <a:spcBef>
                <a:spcPts val="0"/>
              </a:spcBef>
              <a:buClr>
                <a:srgbClr val="FFFFFF"/>
              </a:buClr>
              <a:buSzPct val="100000"/>
              <a:buAutoNum type="alphaLcPeriod"/>
            </a:pPr>
            <a:r>
              <a:rPr lang="en" sz="2400">
                <a:solidFill>
                  <a:srgbClr val="FFFFFF"/>
                </a:solidFill>
              </a:rPr>
              <a:t>Is there a background story for your protagonist?</a:t>
            </a:r>
          </a:p>
          <a:p>
            <a:pPr indent="-381000" lvl="1" marL="914400" rtl="0">
              <a:spcBef>
                <a:spcPts val="0"/>
              </a:spcBef>
              <a:buClr>
                <a:srgbClr val="FFFFFF"/>
              </a:buClr>
              <a:buSzPct val="100000"/>
              <a:buAutoNum type="alphaLcPeriod"/>
            </a:pPr>
            <a:r>
              <a:rPr lang="en" sz="2400">
                <a:solidFill>
                  <a:srgbClr val="FFFFFF"/>
                </a:solidFill>
              </a:rPr>
              <a:t>Is there even a protagonist?</a:t>
            </a:r>
          </a:p>
          <a:p>
            <a:pPr indent="-381000" lvl="0" marL="457200" rtl="0">
              <a:spcBef>
                <a:spcPts val="0"/>
              </a:spcBef>
              <a:buClr>
                <a:srgbClr val="FFFFFF"/>
              </a:buClr>
              <a:buSzPct val="100000"/>
              <a:buAutoNum type="arabicPeriod"/>
            </a:pPr>
            <a:r>
              <a:rPr b="1" lang="en" sz="2400">
                <a:solidFill>
                  <a:srgbClr val="FF9900"/>
                </a:solidFill>
              </a:rPr>
              <a:t>Keep in mind your design thinking statements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6BC04B"/>
        </a:solid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 txBox="1"/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Hyperpad Basics</a:t>
            </a:r>
          </a:p>
        </p:txBody>
      </p:sp>
      <p:sp>
        <p:nvSpPr>
          <p:cNvPr id="146" name="Shape 146"/>
          <p:cNvSpPr txBox="1"/>
          <p:nvPr>
            <p:ph idx="1" type="subTitle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walk-through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6BC04B"/>
        </a:solid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 txBox="1"/>
          <p:nvPr>
            <p:ph type="title"/>
          </p:nvPr>
        </p:nvSpPr>
        <p:spPr>
          <a:xfrm>
            <a:off x="2149050" y="445025"/>
            <a:ext cx="48459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latin typeface="Press Start 2P"/>
                <a:ea typeface="Press Start 2P"/>
                <a:cs typeface="Press Start 2P"/>
                <a:sym typeface="Press Start 2P"/>
              </a:rPr>
              <a:t>*** NOTE ***</a:t>
            </a:r>
          </a:p>
        </p:txBody>
      </p:sp>
      <p:sp>
        <p:nvSpPr>
          <p:cNvPr id="152" name="Shape 152"/>
          <p:cNvSpPr txBox="1"/>
          <p:nvPr>
            <p:ph idx="1" type="body"/>
          </p:nvPr>
        </p:nvSpPr>
        <p:spPr>
          <a:xfrm>
            <a:off x="131075" y="1017725"/>
            <a:ext cx="8520600" cy="3933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rtl="0">
              <a:spcBef>
                <a:spcPts val="0"/>
              </a:spcBef>
              <a:buClr>
                <a:srgbClr val="000000"/>
              </a:buClr>
              <a:buSzPct val="100000"/>
              <a:buChar char="❖"/>
            </a:pPr>
            <a:r>
              <a:rPr b="1" lang="en" sz="2400">
                <a:solidFill>
                  <a:srgbClr val="000000"/>
                </a:solidFill>
              </a:rPr>
              <a:t>Everything in Hyperpad is an object</a:t>
            </a:r>
          </a:p>
          <a:p>
            <a:pPr indent="-381000" lvl="1" marL="914400" rtl="0">
              <a:spcBef>
                <a:spcPts val="0"/>
              </a:spcBef>
              <a:buClr>
                <a:srgbClr val="000000"/>
              </a:buClr>
              <a:buSzPct val="100000"/>
              <a:buChar char="➢"/>
            </a:pPr>
            <a:r>
              <a:rPr b="1" lang="en" sz="2400">
                <a:solidFill>
                  <a:srgbClr val="000000"/>
                </a:solidFill>
              </a:rPr>
              <a:t>Just an object, with no properties… </a:t>
            </a:r>
            <a:r>
              <a:rPr i="1" lang="en" sz="2400">
                <a:solidFill>
                  <a:srgbClr val="000000"/>
                </a:solidFill>
              </a:rPr>
              <a:t>not for long!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2400">
              <a:solidFill>
                <a:srgbClr val="FFFFFF"/>
              </a:solidFill>
            </a:endParaRPr>
          </a:p>
          <a:p>
            <a:pPr indent="-381000" lvl="0" marL="457200" rtl="0">
              <a:spcBef>
                <a:spcPts val="0"/>
              </a:spcBef>
              <a:buClr>
                <a:srgbClr val="FFFFFF"/>
              </a:buClr>
              <a:buSzPct val="100000"/>
              <a:buChar char="❖"/>
            </a:pPr>
            <a:r>
              <a:rPr b="1" lang="en" sz="2400">
                <a:solidFill>
                  <a:srgbClr val="FFFFFF"/>
                </a:solidFill>
              </a:rPr>
              <a:t>Your character will not automatically know that coins are good and spikes/ lava are bad</a:t>
            </a:r>
          </a:p>
          <a:p>
            <a:pPr indent="-381000" lvl="1" marL="914400" rtl="0">
              <a:spcBef>
                <a:spcPts val="0"/>
              </a:spcBef>
              <a:buClr>
                <a:srgbClr val="000000"/>
              </a:buClr>
              <a:buSzPct val="100000"/>
              <a:buChar char="➢"/>
            </a:pPr>
            <a:r>
              <a:rPr b="1" lang="en" sz="2400" u="sng">
                <a:solidFill>
                  <a:srgbClr val="000000"/>
                </a:solidFill>
              </a:rPr>
              <a:t>YOU</a:t>
            </a:r>
            <a:r>
              <a:rPr b="1" lang="en" sz="2400">
                <a:solidFill>
                  <a:srgbClr val="000000"/>
                </a:solidFill>
              </a:rPr>
              <a:t> have to specify what the objects do!</a:t>
            </a:r>
          </a:p>
          <a:p>
            <a:pPr indent="-381000" lvl="1" marL="914400" rtl="0">
              <a:spcBef>
                <a:spcPts val="0"/>
              </a:spcBef>
              <a:buClr>
                <a:srgbClr val="000000"/>
              </a:buClr>
              <a:buSzPct val="100000"/>
              <a:buChar char="➢"/>
            </a:pPr>
            <a:r>
              <a:rPr b="1" lang="en" sz="2400">
                <a:solidFill>
                  <a:srgbClr val="000000"/>
                </a:solidFill>
              </a:rPr>
              <a:t>The objects will not do anything by themselves</a:t>
            </a:r>
          </a:p>
          <a:p>
            <a:pPr indent="-381000" lvl="1" marL="914400" rtl="0">
              <a:spcBef>
                <a:spcPts val="0"/>
              </a:spcBef>
              <a:buClr>
                <a:srgbClr val="000000"/>
              </a:buClr>
              <a:buSzPct val="100000"/>
              <a:buChar char="➢"/>
            </a:pPr>
            <a:r>
              <a:rPr b="1" lang="en" sz="2400" u="sng">
                <a:solidFill>
                  <a:srgbClr val="000000"/>
                </a:solidFill>
              </a:rPr>
              <a:t>YOU</a:t>
            </a:r>
            <a:r>
              <a:rPr b="1" lang="en" sz="2400">
                <a:solidFill>
                  <a:srgbClr val="000000"/>
                </a:solidFill>
              </a:rPr>
              <a:t> are in control!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 txBox="1"/>
          <p:nvPr>
            <p:ph type="title"/>
          </p:nvPr>
        </p:nvSpPr>
        <p:spPr>
          <a:xfrm>
            <a:off x="311700" y="445025"/>
            <a:ext cx="85704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Example: Paper sketch to Hyperpad</a:t>
            </a:r>
          </a:p>
        </p:txBody>
      </p:sp>
      <p:pic>
        <p:nvPicPr>
          <p:cNvPr id="158" name="Shape 1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99" y="1395375"/>
            <a:ext cx="4024799" cy="3412398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159" name="Shape 1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1249" y="1395375"/>
            <a:ext cx="4494151" cy="34124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160" name="Shape 160"/>
          <p:cNvSpPr/>
          <p:nvPr/>
        </p:nvSpPr>
        <p:spPr>
          <a:xfrm>
            <a:off x="3357550" y="3119425"/>
            <a:ext cx="2131200" cy="321600"/>
          </a:xfrm>
          <a:prstGeom prst="rightArrow">
            <a:avLst>
              <a:gd fmla="val 50000" name="adj1"/>
              <a:gd fmla="val 203614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6BC04B"/>
        </a:solidFill>
      </p:bgPr>
    </p:bg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 txBox="1"/>
          <p:nvPr>
            <p:ph type="title"/>
          </p:nvPr>
        </p:nvSpPr>
        <p:spPr>
          <a:xfrm>
            <a:off x="559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latin typeface="Press Start 2P"/>
                <a:ea typeface="Press Start 2P"/>
                <a:cs typeface="Press Start 2P"/>
                <a:sym typeface="Press Start 2P"/>
              </a:rPr>
              <a:t>Design your game!</a:t>
            </a:r>
          </a:p>
        </p:txBody>
      </p:sp>
      <p:sp>
        <p:nvSpPr>
          <p:cNvPr id="166" name="Shape 166"/>
          <p:cNvSpPr txBox="1"/>
          <p:nvPr>
            <p:ph idx="1" type="body"/>
          </p:nvPr>
        </p:nvSpPr>
        <p:spPr>
          <a:xfrm>
            <a:off x="559700" y="1210200"/>
            <a:ext cx="8520600" cy="3933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rtl="0">
              <a:spcBef>
                <a:spcPts val="0"/>
              </a:spcBef>
              <a:buClr>
                <a:srgbClr val="FF9900"/>
              </a:buClr>
              <a:buSzPct val="100000"/>
              <a:buAutoNum type="arabicPeriod"/>
            </a:pPr>
            <a:r>
              <a:rPr lang="en" sz="2400">
                <a:solidFill>
                  <a:srgbClr val="FFFFFF"/>
                </a:solidFill>
              </a:rPr>
              <a:t>Transfer your drawing</a:t>
            </a:r>
          </a:p>
          <a:p>
            <a:pPr indent="-381000" lvl="1" marL="914400" rtl="0">
              <a:spcBef>
                <a:spcPts val="0"/>
              </a:spcBef>
              <a:buClr>
                <a:srgbClr val="FF9900"/>
              </a:buClr>
              <a:buSzPct val="100000"/>
              <a:buAutoNum type="alphaLcPeriod"/>
            </a:pPr>
            <a:r>
              <a:rPr lang="en" sz="2400">
                <a:solidFill>
                  <a:srgbClr val="FFFFFF"/>
                </a:solidFill>
              </a:rPr>
              <a:t>Make a New Project in Hyperpad</a:t>
            </a:r>
          </a:p>
          <a:p>
            <a:pPr indent="-381000" lvl="1" marL="914400" rtl="0">
              <a:spcBef>
                <a:spcPts val="0"/>
              </a:spcBef>
              <a:buClr>
                <a:srgbClr val="FF9900"/>
              </a:buClr>
              <a:buSzPct val="100000"/>
              <a:buAutoNum type="alphaLcPeriod"/>
            </a:pPr>
            <a:r>
              <a:rPr lang="en" sz="2400">
                <a:solidFill>
                  <a:srgbClr val="FFFFFF"/>
                </a:solidFill>
              </a:rPr>
              <a:t>Select Side-View</a:t>
            </a:r>
          </a:p>
          <a:p>
            <a:pPr indent="-381000" lvl="1" marL="914400" rtl="0">
              <a:spcBef>
                <a:spcPts val="0"/>
              </a:spcBef>
              <a:buClr>
                <a:srgbClr val="FF9900"/>
              </a:buClr>
              <a:buSzPct val="100000"/>
              <a:buAutoNum type="alphaLcPeriod"/>
            </a:pPr>
            <a:r>
              <a:rPr lang="en" sz="2400">
                <a:solidFill>
                  <a:srgbClr val="FFFFFF"/>
                </a:solidFill>
              </a:rPr>
              <a:t> Make your drawing of level-design come to life by placing your blocks and obstacles on the Hyperpad game surface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6BC04B"/>
        </a:solidFill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 txBox="1"/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Create a New Project</a:t>
            </a:r>
          </a:p>
        </p:txBody>
      </p:sp>
      <p:sp>
        <p:nvSpPr>
          <p:cNvPr id="172" name="Shape 172"/>
          <p:cNvSpPr txBox="1"/>
          <p:nvPr>
            <p:ph idx="1" type="subTitle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/>
          <p:nvPr/>
        </p:nvSpPr>
        <p:spPr>
          <a:xfrm>
            <a:off x="7953375" y="500075"/>
            <a:ext cx="1190700" cy="3810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8" name="Shape 178"/>
          <p:cNvSpPr txBox="1"/>
          <p:nvPr/>
        </p:nvSpPr>
        <p:spPr>
          <a:xfrm>
            <a:off x="1726425" y="119075"/>
            <a:ext cx="21549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 sz="1800">
                <a:solidFill>
                  <a:srgbClr val="59FF84"/>
                </a:solidFill>
              </a:rPr>
              <a:t>Tap</a:t>
            </a:r>
            <a:r>
              <a:rPr b="1" lang="en" sz="1800">
                <a:solidFill>
                  <a:srgbClr val="FF0000"/>
                </a:solidFill>
              </a:rPr>
              <a:t> </a:t>
            </a:r>
            <a:r>
              <a:rPr b="1" lang="en" sz="1800">
                <a:solidFill>
                  <a:srgbClr val="59FF84"/>
                </a:solidFill>
              </a:rPr>
              <a:t>+New Project</a:t>
            </a:r>
          </a:p>
        </p:txBody>
      </p:sp>
      <p:sp>
        <p:nvSpPr>
          <p:cNvPr id="179" name="Shape 179"/>
          <p:cNvSpPr/>
          <p:nvPr/>
        </p:nvSpPr>
        <p:spPr>
          <a:xfrm rot="190323">
            <a:off x="3952145" y="349485"/>
            <a:ext cx="3919805" cy="380979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rgbClr val="59FF84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0" name="Shape 180"/>
          <p:cNvSpPr/>
          <p:nvPr/>
        </p:nvSpPr>
        <p:spPr>
          <a:xfrm>
            <a:off x="5362075" y="3183100"/>
            <a:ext cx="1407000" cy="3894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 txBox="1"/>
          <p:nvPr>
            <p:ph type="title"/>
          </p:nvPr>
        </p:nvSpPr>
        <p:spPr>
          <a:xfrm>
            <a:off x="311700" y="445025"/>
            <a:ext cx="8677500" cy="626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59FF84"/>
                </a:solidFill>
              </a:rPr>
              <a:t>Make sure Side View is selected then hit create</a:t>
            </a:r>
          </a:p>
        </p:txBody>
      </p:sp>
      <p:sp>
        <p:nvSpPr>
          <p:cNvPr id="186" name="Shape 186"/>
          <p:cNvSpPr/>
          <p:nvPr/>
        </p:nvSpPr>
        <p:spPr>
          <a:xfrm rot="8725979">
            <a:off x="6180954" y="1537621"/>
            <a:ext cx="1331935" cy="36864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rgbClr val="59FF84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7" name="Shape 187"/>
          <p:cNvSpPr/>
          <p:nvPr/>
        </p:nvSpPr>
        <p:spPr>
          <a:xfrm rot="8725979">
            <a:off x="6535754" y="2717496"/>
            <a:ext cx="1331935" cy="36864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rgbClr val="59FF84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8" name="Shape 188"/>
          <p:cNvSpPr/>
          <p:nvPr/>
        </p:nvSpPr>
        <p:spPr>
          <a:xfrm>
            <a:off x="7416525" y="1013699"/>
            <a:ext cx="354799" cy="429775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  <a:solidFill>
                  <a:srgbClr val="59FF84"/>
                </a:solidFill>
                <a:latin typeface="Arial"/>
              </a:rPr>
              <a:t>1.</a:t>
            </a:r>
          </a:p>
        </p:txBody>
      </p:sp>
      <p:sp>
        <p:nvSpPr>
          <p:cNvPr id="189" name="Shape 189"/>
          <p:cNvSpPr/>
          <p:nvPr/>
        </p:nvSpPr>
        <p:spPr>
          <a:xfrm>
            <a:off x="7854675" y="2193574"/>
            <a:ext cx="398732" cy="429775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  <a:solidFill>
                  <a:srgbClr val="59FF84"/>
                </a:solidFill>
                <a:latin typeface="Arial"/>
              </a:rPr>
              <a:t>2.</a:t>
            </a:r>
          </a:p>
        </p:txBody>
      </p:sp>
      <p:sp>
        <p:nvSpPr>
          <p:cNvPr id="190" name="Shape 190"/>
          <p:cNvSpPr txBox="1"/>
          <p:nvPr>
            <p:ph type="title"/>
          </p:nvPr>
        </p:nvSpPr>
        <p:spPr>
          <a:xfrm>
            <a:off x="311700" y="3824025"/>
            <a:ext cx="8677500" cy="626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59FF84"/>
                </a:solidFill>
              </a:rPr>
              <a:t>Then tap “create new project”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accent3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 txBox="1"/>
          <p:nvPr>
            <p:ph type="title"/>
          </p:nvPr>
        </p:nvSpPr>
        <p:spPr>
          <a:xfrm>
            <a:off x="490250" y="526350"/>
            <a:ext cx="5683800" cy="4090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Introductions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/>
          <p:nvPr>
            <p:ph type="title"/>
          </p:nvPr>
        </p:nvSpPr>
        <p:spPr>
          <a:xfrm>
            <a:off x="311700" y="30217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59FF84"/>
                </a:solidFill>
                <a:highlight>
                  <a:srgbClr val="000000"/>
                </a:highlight>
              </a:rPr>
              <a:t>This is your game’s “surface”</a:t>
            </a:r>
          </a:p>
        </p:txBody>
      </p:sp>
      <p:sp>
        <p:nvSpPr>
          <p:cNvPr id="196" name="Shape 196"/>
          <p:cNvSpPr txBox="1"/>
          <p:nvPr>
            <p:ph type="title"/>
          </p:nvPr>
        </p:nvSpPr>
        <p:spPr>
          <a:xfrm>
            <a:off x="6286250" y="2000275"/>
            <a:ext cx="2917200" cy="762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59FF84"/>
                </a:solidFill>
                <a:highlight>
                  <a:srgbClr val="000000"/>
                </a:highlight>
              </a:rPr>
              <a:t>The folder where you get all of your objects  to place on the surface</a:t>
            </a:r>
          </a:p>
        </p:txBody>
      </p:sp>
      <p:sp>
        <p:nvSpPr>
          <p:cNvPr id="197" name="Shape 197"/>
          <p:cNvSpPr/>
          <p:nvPr/>
        </p:nvSpPr>
        <p:spPr>
          <a:xfrm rot="4277319">
            <a:off x="7762550" y="3490487"/>
            <a:ext cx="1376555" cy="371224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rgbClr val="59FF84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8" name="Shape 198"/>
          <p:cNvSpPr/>
          <p:nvPr/>
        </p:nvSpPr>
        <p:spPr>
          <a:xfrm>
            <a:off x="8251025" y="4429125"/>
            <a:ext cx="785700" cy="7620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9" name="Shape 199"/>
          <p:cNvSpPr txBox="1"/>
          <p:nvPr/>
        </p:nvSpPr>
        <p:spPr>
          <a:xfrm>
            <a:off x="7441425" y="4161350"/>
            <a:ext cx="1214400" cy="2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>
                <a:solidFill>
                  <a:srgbClr val="59FF84"/>
                </a:solidFill>
                <a:highlight>
                  <a:srgbClr val="000000"/>
                </a:highlight>
              </a:rPr>
              <a:t>Select this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6BC04B"/>
        </a:solidFill>
      </p:bgPr>
    </p:bg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 txBox="1"/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How to get more objects</a:t>
            </a:r>
          </a:p>
        </p:txBody>
      </p:sp>
      <p:sp>
        <p:nvSpPr>
          <p:cNvPr id="205" name="Shape 205"/>
          <p:cNvSpPr txBox="1"/>
          <p:nvPr>
            <p:ph idx="1" type="subTitle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/>
          <p:nvPr>
            <p:ph type="title"/>
          </p:nvPr>
        </p:nvSpPr>
        <p:spPr>
          <a:xfrm>
            <a:off x="1250175" y="3095625"/>
            <a:ext cx="7000800" cy="1285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>
                <a:solidFill>
                  <a:srgbClr val="59FF84"/>
                </a:solidFill>
                <a:highlight>
                  <a:srgbClr val="000000"/>
                </a:highlight>
              </a:rPr>
              <a:t>Right now, you just have one folder.</a:t>
            </a:r>
          </a:p>
          <a:p>
            <a:pPr lvl="0">
              <a:spcBef>
                <a:spcPts val="0"/>
              </a:spcBef>
              <a:buNone/>
            </a:pPr>
            <a:r>
              <a:rPr lang="en" sz="2400">
                <a:solidFill>
                  <a:srgbClr val="59FF84"/>
                </a:solidFill>
                <a:highlight>
                  <a:srgbClr val="000000"/>
                </a:highlight>
              </a:rPr>
              <a:t>Get more objects by tapping “Get Assets”</a:t>
            </a:r>
          </a:p>
        </p:txBody>
      </p:sp>
      <p:sp>
        <p:nvSpPr>
          <p:cNvPr id="211" name="Shape 211"/>
          <p:cNvSpPr/>
          <p:nvPr/>
        </p:nvSpPr>
        <p:spPr>
          <a:xfrm rot="1640035">
            <a:off x="702481" y="2226368"/>
            <a:ext cx="2309574" cy="464384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rgbClr val="59FF84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2" name="Shape 212"/>
          <p:cNvSpPr/>
          <p:nvPr/>
        </p:nvSpPr>
        <p:spPr>
          <a:xfrm>
            <a:off x="-71425" y="1488275"/>
            <a:ext cx="988200" cy="6072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 txBox="1"/>
          <p:nvPr>
            <p:ph type="title"/>
          </p:nvPr>
        </p:nvSpPr>
        <p:spPr>
          <a:xfrm>
            <a:off x="119075" y="933200"/>
            <a:ext cx="8858100" cy="1995900"/>
          </a:xfrm>
          <a:prstGeom prst="rect">
            <a:avLst/>
          </a:prstGeom>
          <a:solidFill>
            <a:srgbClr val="59FF84"/>
          </a:solidFill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>
              <a:spcBef>
                <a:spcPts val="0"/>
              </a:spcBef>
              <a:buClr>
                <a:srgbClr val="000000"/>
              </a:buClr>
              <a:buChar char="●"/>
            </a:pPr>
            <a:r>
              <a:rPr lang="en">
                <a:solidFill>
                  <a:srgbClr val="000000"/>
                </a:solidFill>
              </a:rPr>
              <a:t>Start off by selecting the </a:t>
            </a:r>
            <a:r>
              <a:rPr lang="en" u="sng">
                <a:solidFill>
                  <a:srgbClr val="000000"/>
                </a:solidFill>
              </a:rPr>
              <a:t>“Platformer Starter Kit”</a:t>
            </a:r>
            <a:r>
              <a:rPr lang="en">
                <a:solidFill>
                  <a:srgbClr val="000000"/>
                </a:solidFill>
              </a:rPr>
              <a:t> --</a:t>
            </a:r>
            <a:r>
              <a:rPr lang="en" sz="2400">
                <a:solidFill>
                  <a:srgbClr val="000000"/>
                </a:solidFill>
              </a:rPr>
              <a:t>then tap “Get”</a:t>
            </a:r>
          </a:p>
          <a:p>
            <a:pPr indent="-228600" lvl="0" marL="457200">
              <a:spcBef>
                <a:spcPts val="0"/>
              </a:spcBef>
              <a:buClr>
                <a:srgbClr val="000000"/>
              </a:buClr>
              <a:buChar char="●"/>
            </a:pPr>
            <a:r>
              <a:rPr lang="en">
                <a:solidFill>
                  <a:srgbClr val="000000"/>
                </a:solidFill>
              </a:rPr>
              <a:t>You can always come back here and get more stuff</a:t>
            </a:r>
          </a:p>
        </p:txBody>
      </p:sp>
      <p:sp>
        <p:nvSpPr>
          <p:cNvPr id="218" name="Shape 218"/>
          <p:cNvSpPr/>
          <p:nvPr/>
        </p:nvSpPr>
        <p:spPr>
          <a:xfrm>
            <a:off x="6310325" y="2702725"/>
            <a:ext cx="3012300" cy="19764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9" name="Shape 219"/>
          <p:cNvSpPr/>
          <p:nvPr/>
        </p:nvSpPr>
        <p:spPr>
          <a:xfrm>
            <a:off x="8382000" y="0"/>
            <a:ext cx="762000" cy="3333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6BC04B"/>
        </a:solidFill>
      </p:bgPr>
    </p:bg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 txBox="1"/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Choosing a Background</a:t>
            </a:r>
          </a:p>
        </p:txBody>
      </p:sp>
      <p:sp>
        <p:nvSpPr>
          <p:cNvPr id="225" name="Shape 225"/>
          <p:cNvSpPr txBox="1"/>
          <p:nvPr>
            <p:ph idx="1" type="subTitle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 txBox="1"/>
          <p:nvPr>
            <p:ph type="title"/>
          </p:nvPr>
        </p:nvSpPr>
        <p:spPr>
          <a:xfrm>
            <a:off x="623400" y="15285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>
              <a:spcBef>
                <a:spcPts val="0"/>
              </a:spcBef>
              <a:buClr>
                <a:srgbClr val="59FF84"/>
              </a:buClr>
              <a:buChar char="●"/>
            </a:pPr>
            <a:r>
              <a:rPr lang="en">
                <a:solidFill>
                  <a:srgbClr val="59FF84"/>
                </a:solidFill>
                <a:highlight>
                  <a:srgbClr val="000000"/>
                </a:highlight>
              </a:rPr>
              <a:t>After Downloaded “Platformer Starter Kit”...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59FF84"/>
              </a:solidFill>
              <a:highlight>
                <a:srgbClr val="000000"/>
              </a:highlight>
            </a:endParaRPr>
          </a:p>
          <a:p>
            <a:pPr indent="-228600" lvl="0" marL="457200" rtl="0">
              <a:spcBef>
                <a:spcPts val="0"/>
              </a:spcBef>
              <a:buClr>
                <a:srgbClr val="59FF84"/>
              </a:buClr>
              <a:buChar char="●"/>
            </a:pPr>
            <a:r>
              <a:rPr lang="en">
                <a:solidFill>
                  <a:srgbClr val="59FF84"/>
                </a:solidFill>
                <a:highlight>
                  <a:srgbClr val="000000"/>
                </a:highlight>
              </a:rPr>
              <a:t>Tap the Background icon</a:t>
            </a:r>
          </a:p>
        </p:txBody>
      </p:sp>
      <p:sp>
        <p:nvSpPr>
          <p:cNvPr id="231" name="Shape 231"/>
          <p:cNvSpPr/>
          <p:nvPr/>
        </p:nvSpPr>
        <p:spPr>
          <a:xfrm>
            <a:off x="1297775" y="11900"/>
            <a:ext cx="797700" cy="297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/>
          <p:nvPr/>
        </p:nvSpPr>
        <p:spPr>
          <a:xfrm>
            <a:off x="1726400" y="2607475"/>
            <a:ext cx="5750700" cy="17739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/>
          <p:nvPr/>
        </p:nvSpPr>
        <p:spPr>
          <a:xfrm>
            <a:off x="5453075" y="3286125"/>
            <a:ext cx="1059600" cy="5478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42" name="Shape 242"/>
          <p:cNvSpPr/>
          <p:nvPr/>
        </p:nvSpPr>
        <p:spPr>
          <a:xfrm>
            <a:off x="2357450" y="845350"/>
            <a:ext cx="4536300" cy="22740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/>
          <p:nvPr/>
        </p:nvSpPr>
        <p:spPr>
          <a:xfrm>
            <a:off x="2214575" y="1023950"/>
            <a:ext cx="1452600" cy="10953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48" name="Shape 248"/>
          <p:cNvSpPr txBox="1"/>
          <p:nvPr/>
        </p:nvSpPr>
        <p:spPr>
          <a:xfrm>
            <a:off x="1571050" y="2322425"/>
            <a:ext cx="6291000" cy="12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/>
              <a:t>Select, Downloads and choose what background you want under the “Backgrounds” folder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6BC04B"/>
        </a:solidFill>
      </p:bgPr>
    </p:bg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 txBox="1"/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Level-Design</a:t>
            </a:r>
          </a:p>
        </p:txBody>
      </p:sp>
      <p:sp>
        <p:nvSpPr>
          <p:cNvPr id="254" name="Shape 254"/>
          <p:cNvSpPr txBox="1"/>
          <p:nvPr>
            <p:ph idx="1" type="subTitle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EFEFEF"/>
                </a:solidFill>
              </a:rPr>
              <a:t>Placing objects on your game’s surface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6BC04B"/>
        </a:solid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/>
          <p:nvPr/>
        </p:nvSpPr>
        <p:spPr>
          <a:xfrm>
            <a:off x="2326225" y="2569031"/>
            <a:ext cx="6110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/>
          </a:p>
        </p:txBody>
      </p:sp>
      <p:sp>
        <p:nvSpPr>
          <p:cNvPr id="76" name="Shape 76"/>
          <p:cNvSpPr txBox="1"/>
          <p:nvPr/>
        </p:nvSpPr>
        <p:spPr>
          <a:xfrm>
            <a:off x="1636225" y="912298"/>
            <a:ext cx="6800400" cy="27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indent="-381000" lvl="0" marL="457200" rtl="0">
              <a:spcBef>
                <a:spcPts val="0"/>
              </a:spcBef>
              <a:buSzPct val="100000"/>
              <a:buChar char="●"/>
            </a:pPr>
            <a:r>
              <a:rPr lang="en" sz="2400"/>
              <a:t>Introduce yourself</a:t>
            </a:r>
          </a:p>
          <a:p>
            <a:pPr indent="0" lvl="0" marL="457200" rt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indent="-381000" lvl="0" marL="457200" rtl="0">
              <a:spcBef>
                <a:spcPts val="0"/>
              </a:spcBef>
              <a:buSzPct val="100000"/>
              <a:buChar char="●"/>
            </a:pPr>
            <a:r>
              <a:rPr lang="en" sz="2400"/>
              <a:t>Share 2 truths and a lie about yourself</a:t>
            </a:r>
          </a:p>
          <a:p>
            <a:pPr indent="0" lvl="0" marL="457200" rt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indent="-381000" lvl="0" marL="457200" rtl="0">
              <a:spcBef>
                <a:spcPts val="0"/>
              </a:spcBef>
              <a:buSzPct val="100000"/>
              <a:buChar char="●"/>
            </a:pPr>
            <a:r>
              <a:rPr lang="en" sz="2400"/>
              <a:t>Instructors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6BC04B"/>
        </a:solidFill>
      </p:bgPr>
    </p:bg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Level-Design</a:t>
            </a:r>
          </a:p>
        </p:txBody>
      </p:sp>
      <p:sp>
        <p:nvSpPr>
          <p:cNvPr id="260" name="Shape 26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rtl="0">
              <a:spcBef>
                <a:spcPts val="0"/>
              </a:spcBef>
              <a:buClr>
                <a:srgbClr val="FFFFFF"/>
              </a:buClr>
              <a:buSzPct val="100000"/>
              <a:buChar char="❖"/>
            </a:pPr>
            <a:r>
              <a:rPr lang="en" sz="2400">
                <a:solidFill>
                  <a:srgbClr val="FFFFFF"/>
                </a:solidFill>
              </a:rPr>
              <a:t>Design your level by dragging and dropping object blocks (Grass Blocks, etc.) on the surface of your game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  <a:p>
            <a:pPr indent="-381000" lvl="0" marL="457200" rtl="0">
              <a:spcBef>
                <a:spcPts val="0"/>
              </a:spcBef>
              <a:buClr>
                <a:srgbClr val="FFFFFF"/>
              </a:buClr>
              <a:buSzPct val="100000"/>
              <a:buChar char="❖"/>
            </a:pPr>
            <a:r>
              <a:rPr lang="en" sz="2400">
                <a:solidFill>
                  <a:srgbClr val="FFFFFF"/>
                </a:solidFill>
              </a:rPr>
              <a:t>You can start putting coins and obstacles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  <a:p>
            <a:pPr indent="-381000" lvl="0" marL="457200" rtl="0">
              <a:spcBef>
                <a:spcPts val="0"/>
              </a:spcBef>
              <a:buClr>
                <a:srgbClr val="FFFFFF"/>
              </a:buClr>
              <a:buSzPct val="100000"/>
              <a:buChar char="❖"/>
            </a:pPr>
            <a:r>
              <a:rPr lang="en" sz="2400">
                <a:solidFill>
                  <a:srgbClr val="FFFFFF"/>
                </a:solidFill>
              </a:rPr>
              <a:t>Think about creating secret paths or traps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/>
          <p:nvPr/>
        </p:nvSpPr>
        <p:spPr>
          <a:xfrm rot="-2008016">
            <a:off x="321535" y="904782"/>
            <a:ext cx="1559690" cy="464370"/>
          </a:xfrm>
          <a:prstGeom prst="leftArrow">
            <a:avLst>
              <a:gd fmla="val 35133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6" name="Shape 266"/>
          <p:cNvSpPr/>
          <p:nvPr/>
        </p:nvSpPr>
        <p:spPr>
          <a:xfrm>
            <a:off x="59525" y="1512100"/>
            <a:ext cx="393000" cy="3453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7" name="Shape 267"/>
          <p:cNvSpPr txBox="1"/>
          <p:nvPr/>
        </p:nvSpPr>
        <p:spPr>
          <a:xfrm>
            <a:off x="1785900" y="251325"/>
            <a:ext cx="7358100" cy="21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 sz="1800">
                <a:solidFill>
                  <a:srgbClr val="FF9900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*Hint* </a:t>
            </a:r>
          </a:p>
          <a:p>
            <a:pPr indent="-342900" lvl="0" marL="457200" rtl="0">
              <a:spcBef>
                <a:spcPts val="0"/>
              </a:spcBef>
              <a:buSzPct val="100000"/>
              <a:buChar char="●"/>
            </a:pPr>
            <a:r>
              <a:rPr b="1" lang="en" sz="1800"/>
              <a:t>When dragging &amp; dropping blocks/objects, keep this grid tool selected</a:t>
            </a:r>
          </a:p>
          <a:p>
            <a:pPr indent="-342900" lvl="0" marL="457200">
              <a:spcBef>
                <a:spcPts val="0"/>
              </a:spcBef>
              <a:buSzPct val="100000"/>
              <a:buChar char="●"/>
            </a:pPr>
            <a:r>
              <a:rPr b="1" lang="en" sz="1800"/>
              <a:t>This helps to keep everything aligned and snap together nicely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b="1" sz="1800"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b="1" sz="18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6BC04B"/>
        </a:solidFill>
      </p:bgPr>
    </p:bg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 txBox="1"/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3600">
                <a:latin typeface="Press Start 2P"/>
                <a:ea typeface="Press Start 2P"/>
                <a:cs typeface="Press Start 2P"/>
                <a:sym typeface="Press Start 2P"/>
              </a:rPr>
              <a:t>Making Your Character Move</a:t>
            </a:r>
          </a:p>
        </p:txBody>
      </p:sp>
      <p:sp>
        <p:nvSpPr>
          <p:cNvPr id="273" name="Shape 273"/>
          <p:cNvSpPr txBox="1"/>
          <p:nvPr>
            <p:ph idx="1" type="subTitle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Changing the Behaviours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/>
          <p:nvPr/>
        </p:nvSpPr>
        <p:spPr>
          <a:xfrm>
            <a:off x="7090250" y="1639375"/>
            <a:ext cx="669300" cy="5397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9" name="Shape 279"/>
          <p:cNvSpPr txBox="1"/>
          <p:nvPr/>
        </p:nvSpPr>
        <p:spPr>
          <a:xfrm>
            <a:off x="2349725" y="655900"/>
            <a:ext cx="41190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/>
              <a:t>FIRST, make your character a “</a:t>
            </a:r>
            <a:r>
              <a:rPr b="1" lang="en" sz="2400"/>
              <a:t>physics</a:t>
            </a:r>
            <a:r>
              <a:rPr lang="en" sz="2400"/>
              <a:t>” object</a:t>
            </a:r>
          </a:p>
          <a:p>
            <a:pPr lvl="0">
              <a:spcBef>
                <a:spcPts val="0"/>
              </a:spcBef>
              <a:buNone/>
            </a:pPr>
            <a:r>
              <a:rPr lang="en" sz="2400"/>
              <a:t>Then, tap “</a:t>
            </a:r>
            <a:r>
              <a:rPr b="1" lang="en" sz="2400"/>
              <a:t>behaviors</a:t>
            </a:r>
            <a:r>
              <a:rPr lang="en" sz="2400"/>
              <a:t>”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0" name="Shape 280"/>
          <p:cNvSpPr/>
          <p:nvPr/>
        </p:nvSpPr>
        <p:spPr>
          <a:xfrm rot="831959">
            <a:off x="4876858" y="1459487"/>
            <a:ext cx="2228233" cy="280275"/>
          </a:xfrm>
          <a:prstGeom prst="rightArrow">
            <a:avLst>
              <a:gd fmla="val 50000" name="adj1"/>
              <a:gd fmla="val 197049" name="adj2"/>
            </a:avLst>
          </a:prstGeom>
          <a:solidFill>
            <a:srgbClr val="FF0000"/>
          </a:solidFill>
          <a:ln cap="flat" cmpd="sng" w="9525">
            <a:solidFill>
              <a:srgbClr val="59FF84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 txBox="1"/>
          <p:nvPr/>
        </p:nvSpPr>
        <p:spPr>
          <a:xfrm>
            <a:off x="2741400" y="2609325"/>
            <a:ext cx="3661200" cy="8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/>
              <a:t>Categories of all of the different behaviours YOU can manipulate</a:t>
            </a:r>
          </a:p>
        </p:txBody>
      </p:sp>
      <p:cxnSp>
        <p:nvCxnSpPr>
          <p:cNvPr id="286" name="Shape 286"/>
          <p:cNvCxnSpPr>
            <a:stCxn id="285" idx="0"/>
          </p:cNvCxnSpPr>
          <p:nvPr/>
        </p:nvCxnSpPr>
        <p:spPr>
          <a:xfrm rot="10800000">
            <a:off x="1092900" y="498525"/>
            <a:ext cx="3479100" cy="2110800"/>
          </a:xfrm>
          <a:prstGeom prst="straightConnector1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287" name="Shape 287"/>
          <p:cNvCxnSpPr>
            <a:stCxn id="285" idx="0"/>
          </p:cNvCxnSpPr>
          <p:nvPr/>
        </p:nvCxnSpPr>
        <p:spPr>
          <a:xfrm rot="10800000">
            <a:off x="1789500" y="443925"/>
            <a:ext cx="2782500" cy="2165400"/>
          </a:xfrm>
          <a:prstGeom prst="straightConnector1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288" name="Shape 288"/>
          <p:cNvCxnSpPr>
            <a:stCxn id="285" idx="0"/>
          </p:cNvCxnSpPr>
          <p:nvPr/>
        </p:nvCxnSpPr>
        <p:spPr>
          <a:xfrm rot="10800000">
            <a:off x="2506800" y="464325"/>
            <a:ext cx="2065200" cy="2145000"/>
          </a:xfrm>
          <a:prstGeom prst="straightConnector1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289" name="Shape 289"/>
          <p:cNvCxnSpPr/>
          <p:nvPr/>
        </p:nvCxnSpPr>
        <p:spPr>
          <a:xfrm rot="10800000">
            <a:off x="3196800" y="478125"/>
            <a:ext cx="1375200" cy="2131200"/>
          </a:xfrm>
          <a:prstGeom prst="straightConnector1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290" name="Shape 290"/>
          <p:cNvCxnSpPr>
            <a:stCxn id="285" idx="0"/>
          </p:cNvCxnSpPr>
          <p:nvPr/>
        </p:nvCxnSpPr>
        <p:spPr>
          <a:xfrm rot="10800000">
            <a:off x="3914100" y="525825"/>
            <a:ext cx="657900" cy="2083500"/>
          </a:xfrm>
          <a:prstGeom prst="straightConnector1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291" name="Shape 291"/>
          <p:cNvCxnSpPr>
            <a:stCxn id="285" idx="0"/>
          </p:cNvCxnSpPr>
          <p:nvPr/>
        </p:nvCxnSpPr>
        <p:spPr>
          <a:xfrm flipH="1" rot="10800000">
            <a:off x="4572000" y="450825"/>
            <a:ext cx="694500" cy="2158500"/>
          </a:xfrm>
          <a:prstGeom prst="straightConnector1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292" name="Shape 292"/>
          <p:cNvCxnSpPr>
            <a:stCxn id="285" idx="0"/>
          </p:cNvCxnSpPr>
          <p:nvPr/>
        </p:nvCxnSpPr>
        <p:spPr>
          <a:xfrm flipH="1" rot="10800000">
            <a:off x="4572000" y="450825"/>
            <a:ext cx="1404900" cy="2158500"/>
          </a:xfrm>
          <a:prstGeom prst="straightConnector1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293" name="Shape 293"/>
          <p:cNvCxnSpPr>
            <a:stCxn id="285" idx="0"/>
          </p:cNvCxnSpPr>
          <p:nvPr/>
        </p:nvCxnSpPr>
        <p:spPr>
          <a:xfrm flipH="1" rot="10800000">
            <a:off x="4572000" y="457725"/>
            <a:ext cx="2081100" cy="2151600"/>
          </a:xfrm>
          <a:prstGeom prst="straightConnector1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294" name="Shape 294"/>
          <p:cNvCxnSpPr>
            <a:stCxn id="285" idx="0"/>
          </p:cNvCxnSpPr>
          <p:nvPr/>
        </p:nvCxnSpPr>
        <p:spPr>
          <a:xfrm flipH="1" rot="10800000">
            <a:off x="4572000" y="457725"/>
            <a:ext cx="2798400" cy="2151600"/>
          </a:xfrm>
          <a:prstGeom prst="straightConnector1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295" name="Shape 295"/>
          <p:cNvCxnSpPr>
            <a:stCxn id="285" idx="0"/>
          </p:cNvCxnSpPr>
          <p:nvPr/>
        </p:nvCxnSpPr>
        <p:spPr>
          <a:xfrm flipH="1" rot="10800000">
            <a:off x="4572000" y="464325"/>
            <a:ext cx="3508800" cy="2145000"/>
          </a:xfrm>
          <a:prstGeom prst="straightConnector1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Shape 300"/>
          <p:cNvSpPr txBox="1"/>
          <p:nvPr/>
        </p:nvSpPr>
        <p:spPr>
          <a:xfrm>
            <a:off x="2741400" y="2609325"/>
            <a:ext cx="3661200" cy="8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Once you ready to test the behaviours you changed, select the PLAY button</a:t>
            </a:r>
          </a:p>
        </p:txBody>
      </p:sp>
      <p:cxnSp>
        <p:nvCxnSpPr>
          <p:cNvPr id="301" name="Shape 301"/>
          <p:cNvCxnSpPr>
            <a:stCxn id="300" idx="0"/>
          </p:cNvCxnSpPr>
          <p:nvPr/>
        </p:nvCxnSpPr>
        <p:spPr>
          <a:xfrm flipH="1" rot="10800000">
            <a:off x="4572000" y="464325"/>
            <a:ext cx="11400" cy="2145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302" name="Shape 302"/>
          <p:cNvSpPr/>
          <p:nvPr/>
        </p:nvSpPr>
        <p:spPr>
          <a:xfrm>
            <a:off x="4200875" y="40975"/>
            <a:ext cx="696600" cy="4029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/>
          <p:nvPr/>
        </p:nvSpPr>
        <p:spPr>
          <a:xfrm>
            <a:off x="2247300" y="2629800"/>
            <a:ext cx="1734900" cy="1031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08" name="Shape 308"/>
          <p:cNvSpPr/>
          <p:nvPr/>
        </p:nvSpPr>
        <p:spPr>
          <a:xfrm>
            <a:off x="4276000" y="2534175"/>
            <a:ext cx="1905900" cy="1188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Shape 313"/>
          <p:cNvSpPr/>
          <p:nvPr/>
        </p:nvSpPr>
        <p:spPr>
          <a:xfrm>
            <a:off x="2247300" y="2629800"/>
            <a:ext cx="1734900" cy="10314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14" name="Shape 314"/>
          <p:cNvSpPr/>
          <p:nvPr/>
        </p:nvSpPr>
        <p:spPr>
          <a:xfrm>
            <a:off x="4276000" y="2534175"/>
            <a:ext cx="1905900" cy="11886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15" name="Shape 315"/>
          <p:cNvSpPr txBox="1"/>
          <p:nvPr/>
        </p:nvSpPr>
        <p:spPr>
          <a:xfrm>
            <a:off x="6291050" y="2739100"/>
            <a:ext cx="2602500" cy="204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rtl="0">
              <a:spcBef>
                <a:spcPts val="0"/>
              </a:spcBef>
              <a:buSzPct val="100000"/>
              <a:buChar char="●"/>
            </a:pPr>
            <a:r>
              <a:rPr lang="en" sz="1800"/>
              <a:t>To have your character walk and jump smoothly, attach animation behaviours from the </a:t>
            </a:r>
            <a:r>
              <a:rPr lang="en" sz="1800">
                <a:solidFill>
                  <a:schemeClr val="accent4"/>
                </a:solidFill>
              </a:rPr>
              <a:t>“FX”</a:t>
            </a:r>
            <a:r>
              <a:rPr lang="en" sz="1800"/>
              <a:t> category </a:t>
            </a:r>
          </a:p>
          <a:p>
            <a:pPr indent="-342900" lvl="0" marL="457200">
              <a:spcBef>
                <a:spcPts val="0"/>
              </a:spcBef>
              <a:buSzPct val="100000"/>
              <a:buChar char="●"/>
            </a:pPr>
            <a:r>
              <a:rPr lang="en" sz="1800"/>
              <a:t>These are also known as “sprites”</a:t>
            </a:r>
          </a:p>
        </p:txBody>
      </p:sp>
      <p:sp>
        <p:nvSpPr>
          <p:cNvPr id="316" name="Shape 316"/>
          <p:cNvSpPr/>
          <p:nvPr/>
        </p:nvSpPr>
        <p:spPr>
          <a:xfrm>
            <a:off x="5027375" y="27325"/>
            <a:ext cx="478200" cy="3963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6BC04B"/>
        </a:solidFill>
      </p:bgPr>
    </p:bg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Shape 321"/>
          <p:cNvSpPr txBox="1"/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3600">
                <a:latin typeface="Press Start 2P"/>
                <a:ea typeface="Press Start 2P"/>
                <a:cs typeface="Press Start 2P"/>
                <a:sym typeface="Press Start 2P"/>
              </a:rPr>
              <a:t>Obstacle Behavior</a:t>
            </a:r>
          </a:p>
        </p:txBody>
      </p:sp>
      <p:sp>
        <p:nvSpPr>
          <p:cNvPr id="322" name="Shape 322"/>
          <p:cNvSpPr txBox="1"/>
          <p:nvPr>
            <p:ph idx="1" type="subTitle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Changing the Behaviours to make objects behave like obstacles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Shape 327"/>
          <p:cNvSpPr/>
          <p:nvPr/>
        </p:nvSpPr>
        <p:spPr>
          <a:xfrm rot="3107024">
            <a:off x="833404" y="1243129"/>
            <a:ext cx="1700689" cy="560134"/>
          </a:xfrm>
          <a:prstGeom prst="rightArrow">
            <a:avLst>
              <a:gd fmla="val 50000" name="adj1"/>
              <a:gd fmla="val 102474" name="adj2"/>
            </a:avLst>
          </a:prstGeom>
          <a:solidFill>
            <a:srgbClr val="FF0000"/>
          </a:solidFill>
          <a:ln cap="flat" cmpd="sng" w="9525">
            <a:solidFill>
              <a:srgbClr val="59FF84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28" name="Shape 328"/>
          <p:cNvSpPr/>
          <p:nvPr/>
        </p:nvSpPr>
        <p:spPr>
          <a:xfrm rot="3107024">
            <a:off x="3984479" y="1976154"/>
            <a:ext cx="1700689" cy="560134"/>
          </a:xfrm>
          <a:prstGeom prst="rightArrow">
            <a:avLst>
              <a:gd fmla="val 50000" name="adj1"/>
              <a:gd fmla="val 102474" name="adj2"/>
            </a:avLst>
          </a:prstGeom>
          <a:solidFill>
            <a:srgbClr val="FF0000"/>
          </a:solidFill>
          <a:ln cap="flat" cmpd="sng" w="9525">
            <a:solidFill>
              <a:srgbClr val="59FF84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29" name="Shape 329"/>
          <p:cNvSpPr txBox="1"/>
          <p:nvPr/>
        </p:nvSpPr>
        <p:spPr>
          <a:xfrm>
            <a:off x="1864775" y="594275"/>
            <a:ext cx="4255500" cy="8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>
                <a:solidFill>
                  <a:srgbClr val="59FF84"/>
                </a:solidFill>
                <a:highlight>
                  <a:srgbClr val="000000"/>
                </a:highlight>
              </a:rPr>
              <a:t>Let’s make your obstacles “bad news” for your character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6BC04B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chemeClr val="accent6"/>
                </a:solidFill>
                <a:latin typeface="Alfa Slab One"/>
                <a:ea typeface="Alfa Slab One"/>
                <a:cs typeface="Alfa Slab One"/>
                <a:sym typeface="Alfa Slab One"/>
              </a:rPr>
              <a:t>Objectives</a:t>
            </a:r>
          </a:p>
        </p:txBody>
      </p:sp>
      <p:sp>
        <p:nvSpPr>
          <p:cNvPr id="82" name="Shape 82"/>
          <p:cNvSpPr txBox="1"/>
          <p:nvPr>
            <p:ph idx="1" type="body"/>
          </p:nvPr>
        </p:nvSpPr>
        <p:spPr>
          <a:xfrm>
            <a:off x="457200" y="1152175"/>
            <a:ext cx="8229600" cy="3394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rtl="0">
              <a:spcBef>
                <a:spcPts val="0"/>
              </a:spcBef>
              <a:buClr>
                <a:srgbClr val="FFFFFF"/>
              </a:buClr>
              <a:buSzPct val="100000"/>
            </a:pPr>
            <a:r>
              <a:rPr lang="en" sz="2400">
                <a:solidFill>
                  <a:srgbClr val="FFFFFF"/>
                </a:solidFill>
              </a:rPr>
              <a:t>Collaborate with your classmates to design awesome games!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  <a:p>
            <a:pPr indent="-381000" lvl="0" marL="457200" rtl="0">
              <a:spcBef>
                <a:spcPts val="0"/>
              </a:spcBef>
              <a:buClr>
                <a:srgbClr val="FFFFFF"/>
              </a:buClr>
              <a:buSzPct val="100000"/>
            </a:pPr>
            <a:r>
              <a:rPr lang="en" sz="2400">
                <a:solidFill>
                  <a:srgbClr val="FFFFFF"/>
                </a:solidFill>
              </a:rPr>
              <a:t>We’ll learn the </a:t>
            </a:r>
            <a:r>
              <a:rPr b="1" lang="en" sz="2400">
                <a:solidFill>
                  <a:schemeClr val="accent6"/>
                </a:solidFill>
              </a:rPr>
              <a:t>Design Thinking</a:t>
            </a:r>
            <a:r>
              <a:rPr lang="en" sz="2400">
                <a:solidFill>
                  <a:srgbClr val="FFFFFF"/>
                </a:solidFill>
              </a:rPr>
              <a:t> process</a:t>
            </a:r>
          </a:p>
          <a:p>
            <a:pPr indent="-381000" lvl="1" marL="914400" rtl="0">
              <a:spcBef>
                <a:spcPts val="0"/>
              </a:spcBef>
              <a:buClr>
                <a:srgbClr val="FFFFFF"/>
              </a:buClr>
              <a:buSzPct val="100000"/>
            </a:pPr>
            <a:r>
              <a:rPr lang="en" sz="2400">
                <a:solidFill>
                  <a:srgbClr val="FFFFFF"/>
                </a:solidFill>
              </a:rPr>
              <a:t>A </a:t>
            </a:r>
            <a:r>
              <a:rPr lang="en" sz="2400" u="sng">
                <a:solidFill>
                  <a:srgbClr val="FFFFFF"/>
                </a:solidFill>
              </a:rPr>
              <a:t>user-centered</a:t>
            </a:r>
            <a:r>
              <a:rPr lang="en" sz="2400">
                <a:solidFill>
                  <a:srgbClr val="FFFFFF"/>
                </a:solidFill>
              </a:rPr>
              <a:t> approach to design games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  <a:p>
            <a:pPr indent="-381000" lvl="0" marL="457200">
              <a:spcBef>
                <a:spcPts val="0"/>
              </a:spcBef>
              <a:buClr>
                <a:srgbClr val="FFFFFF"/>
              </a:buClr>
              <a:buSzPct val="100000"/>
            </a:pPr>
            <a:r>
              <a:rPr lang="en" sz="2400">
                <a:solidFill>
                  <a:srgbClr val="FFFFFF"/>
                </a:solidFill>
              </a:rPr>
              <a:t>Along the way, we’ll learn computer science!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Shape 334"/>
          <p:cNvSpPr/>
          <p:nvPr/>
        </p:nvSpPr>
        <p:spPr>
          <a:xfrm>
            <a:off x="-225400" y="1516400"/>
            <a:ext cx="2192700" cy="8469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35" name="Shape 335"/>
          <p:cNvSpPr txBox="1"/>
          <p:nvPr/>
        </p:nvSpPr>
        <p:spPr>
          <a:xfrm>
            <a:off x="5123000" y="1516400"/>
            <a:ext cx="2588700" cy="20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FF9900"/>
                </a:solidFill>
              </a:rPr>
              <a:t>CONDITIONS: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Once the spikes collide with the spaceguy…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b="1" lang="en"/>
              <a:t>Then, Game Over!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6BC04B"/>
        </a:solidFill>
      </p:bgPr>
    </p:bg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Shape 340"/>
          <p:cNvSpPr txBox="1"/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3600">
                <a:latin typeface="Press Start 2P"/>
                <a:ea typeface="Press Start 2P"/>
                <a:cs typeface="Press Start 2P"/>
                <a:sym typeface="Press Start 2P"/>
              </a:rPr>
              <a:t>Collectable Behaviors</a:t>
            </a:r>
          </a:p>
        </p:txBody>
      </p:sp>
      <p:sp>
        <p:nvSpPr>
          <p:cNvPr id="341" name="Shape 341"/>
          <p:cNvSpPr txBox="1"/>
          <p:nvPr>
            <p:ph idx="1" type="subTitle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Changing the Behaviours of objects so the main character ‘collects’ them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6BC04B"/>
        </a:solidFill>
      </p:bgPr>
    </p:bg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Shape 346"/>
          <p:cNvSpPr txBox="1"/>
          <p:nvPr>
            <p:ph type="title"/>
          </p:nvPr>
        </p:nvSpPr>
        <p:spPr>
          <a:xfrm>
            <a:off x="559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>
                <a:latin typeface="Press Start 2P"/>
                <a:ea typeface="Press Start 2P"/>
                <a:cs typeface="Press Start 2P"/>
                <a:sym typeface="Press Start 2P"/>
              </a:rPr>
              <a:t>Collectables Behaviours</a:t>
            </a:r>
          </a:p>
        </p:txBody>
      </p:sp>
      <p:sp>
        <p:nvSpPr>
          <p:cNvPr id="347" name="Shape 347"/>
          <p:cNvSpPr txBox="1"/>
          <p:nvPr>
            <p:ph idx="1" type="body"/>
          </p:nvPr>
        </p:nvSpPr>
        <p:spPr>
          <a:xfrm>
            <a:off x="559700" y="1210200"/>
            <a:ext cx="8520600" cy="3933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rtl="0">
              <a:spcBef>
                <a:spcPts val="0"/>
              </a:spcBef>
              <a:buClr>
                <a:srgbClr val="FF9900"/>
              </a:buClr>
              <a:buSzPct val="100000"/>
              <a:buChar char="❖"/>
            </a:pPr>
            <a:r>
              <a:rPr lang="en" sz="2400">
                <a:solidFill>
                  <a:srgbClr val="FFFFFF"/>
                </a:solidFill>
              </a:rPr>
              <a:t>Setting up the behaviours for collectibles, like coins, gems, keys etc. is similar to obstacle behaviour</a:t>
            </a:r>
          </a:p>
          <a:p>
            <a:pPr indent="-381000" lvl="1" marL="914400" rtl="0">
              <a:spcBef>
                <a:spcPts val="0"/>
              </a:spcBef>
              <a:buClr>
                <a:srgbClr val="FFFFFF"/>
              </a:buClr>
              <a:buSzPct val="100000"/>
              <a:buChar char="➢"/>
            </a:pPr>
            <a:r>
              <a:rPr lang="en" sz="2400">
                <a:solidFill>
                  <a:srgbClr val="FFFFFF"/>
                </a:solidFill>
              </a:rPr>
              <a:t>First, there is a collided behaviour</a:t>
            </a:r>
          </a:p>
          <a:p>
            <a:pPr indent="-381000" lvl="1" marL="914400" rtl="0">
              <a:spcBef>
                <a:spcPts val="0"/>
              </a:spcBef>
              <a:buClr>
                <a:srgbClr val="FFFFFF"/>
              </a:buClr>
              <a:buSzPct val="100000"/>
              <a:buChar char="➢"/>
            </a:pPr>
            <a:r>
              <a:rPr lang="en" sz="2400">
                <a:solidFill>
                  <a:srgbClr val="FFFFFF"/>
                </a:solidFill>
              </a:rPr>
              <a:t>Second, something happens after that</a:t>
            </a:r>
          </a:p>
          <a:p>
            <a:pPr indent="-381000" lvl="2" marL="1371600" rtl="0">
              <a:spcBef>
                <a:spcPts val="0"/>
              </a:spcBef>
              <a:buClr>
                <a:srgbClr val="FFFFFF"/>
              </a:buClr>
              <a:buSzPct val="100000"/>
              <a:buChar char="■"/>
            </a:pPr>
            <a:r>
              <a:rPr lang="en" sz="2400">
                <a:solidFill>
                  <a:srgbClr val="FFFFFF"/>
                </a:solidFill>
              </a:rPr>
              <a:t>For example,</a:t>
            </a:r>
          </a:p>
          <a:p>
            <a:pPr indent="-381000" lvl="3" marL="1828800" rtl="0">
              <a:spcBef>
                <a:spcPts val="0"/>
              </a:spcBef>
              <a:buClr>
                <a:srgbClr val="FFFFFF"/>
              </a:buClr>
              <a:buSzPct val="100000"/>
              <a:buChar char="●"/>
            </a:pPr>
            <a:r>
              <a:rPr lang="en" sz="2400">
                <a:solidFill>
                  <a:srgbClr val="FFFFFF"/>
                </a:solidFill>
              </a:rPr>
              <a:t>When a character collides with a coin, the coin disappears</a:t>
            </a:r>
          </a:p>
          <a:p>
            <a:pPr indent="-381000" lvl="3" marL="1828800" rtl="0">
              <a:spcBef>
                <a:spcPts val="0"/>
              </a:spcBef>
              <a:buClr>
                <a:srgbClr val="FFFFFF"/>
              </a:buClr>
              <a:buSzPct val="100000"/>
              <a:buChar char="●"/>
            </a:pPr>
            <a:r>
              <a:rPr lang="en" sz="2400">
                <a:solidFill>
                  <a:srgbClr val="FFFFFF"/>
                </a:solidFill>
              </a:rPr>
              <a:t>You can even add that to your character’s score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6BC04B"/>
        </a:solidFill>
      </p:bgPr>
    </p:bg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2" name="Shape 3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61112" y="375049"/>
            <a:ext cx="2821775" cy="2790775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Shape 353"/>
          <p:cNvSpPr txBox="1"/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3600">
                <a:latin typeface="Press Start 2P"/>
                <a:ea typeface="Press Start 2P"/>
                <a:cs typeface="Press Start 2P"/>
                <a:sym typeface="Press Start 2P"/>
              </a:rPr>
              <a:t>Reinvent the Wheel!!!</a:t>
            </a:r>
          </a:p>
        </p:txBody>
      </p:sp>
      <p:sp>
        <p:nvSpPr>
          <p:cNvPr id="354" name="Shape 354"/>
          <p:cNvSpPr txBox="1"/>
          <p:nvPr>
            <p:ph idx="1" type="subTitle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algn="l">
              <a:spcBef>
                <a:spcPts val="0"/>
              </a:spcBef>
              <a:buClr>
                <a:srgbClr val="FFFFFF"/>
              </a:buClr>
              <a:buChar char="●"/>
            </a:pPr>
            <a:r>
              <a:rPr lang="en">
                <a:solidFill>
                  <a:srgbClr val="FFFFFF"/>
                </a:solidFill>
              </a:rPr>
              <a:t>When you run into a problem, think about if you have seen a similar problem before</a:t>
            </a:r>
          </a:p>
          <a:p>
            <a:pPr indent="-228600" lvl="0" marL="457200" rtl="0" algn="l">
              <a:spcBef>
                <a:spcPts val="0"/>
              </a:spcBef>
              <a:buClr>
                <a:srgbClr val="FFFFFF"/>
              </a:buClr>
              <a:buChar char="●"/>
            </a:pPr>
            <a:r>
              <a:rPr lang="en">
                <a:solidFill>
                  <a:srgbClr val="FFFFFF"/>
                </a:solidFill>
              </a:rPr>
              <a:t>What did you do then? 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6BC04B"/>
        </a:solidFill>
      </p:bgPr>
    </p:bg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Shape 359"/>
          <p:cNvSpPr txBox="1"/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3600">
                <a:latin typeface="Press Start 2P"/>
                <a:ea typeface="Press Start 2P"/>
                <a:cs typeface="Press Start 2P"/>
                <a:sym typeface="Press Start 2P"/>
              </a:rPr>
              <a:t>Enemy Behaviors</a:t>
            </a:r>
          </a:p>
        </p:txBody>
      </p:sp>
      <p:sp>
        <p:nvSpPr>
          <p:cNvPr id="360" name="Shape 360"/>
          <p:cNvSpPr txBox="1"/>
          <p:nvPr>
            <p:ph idx="1" type="subTitle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Changing the Behaviours of more objects 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6BC04B"/>
        </a:solidFill>
      </p:bgPr>
    </p:bg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Shape 365"/>
          <p:cNvSpPr txBox="1"/>
          <p:nvPr>
            <p:ph type="title"/>
          </p:nvPr>
        </p:nvSpPr>
        <p:spPr>
          <a:xfrm>
            <a:off x="559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>
                <a:latin typeface="Press Start 2P"/>
                <a:ea typeface="Press Start 2P"/>
                <a:cs typeface="Press Start 2P"/>
                <a:sym typeface="Press Start 2P"/>
              </a:rPr>
              <a:t>Enemy Behaviours</a:t>
            </a:r>
          </a:p>
        </p:txBody>
      </p:sp>
      <p:sp>
        <p:nvSpPr>
          <p:cNvPr id="366" name="Shape 366"/>
          <p:cNvSpPr txBox="1"/>
          <p:nvPr>
            <p:ph idx="1" type="body"/>
          </p:nvPr>
        </p:nvSpPr>
        <p:spPr>
          <a:xfrm>
            <a:off x="559700" y="1210200"/>
            <a:ext cx="8520600" cy="3933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FF9900"/>
              </a:buClr>
              <a:buSzPct val="100000"/>
              <a:buFont typeface="Proxima Nova"/>
              <a:buChar char="❖"/>
            </a:pPr>
            <a:r>
              <a:rPr lang="en" sz="2400">
                <a:solidFill>
                  <a:srgbClr val="FFFFFF"/>
                </a:solidFill>
              </a:rPr>
              <a:t>Again, setting up the behaviours for enemies is similar to those for coins and obstacles</a:t>
            </a:r>
          </a:p>
          <a:p>
            <a:pPr indent="-3810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FFFFFF"/>
              </a:buClr>
              <a:buSzPct val="100000"/>
              <a:buChar char="➢"/>
            </a:pPr>
            <a:r>
              <a:rPr lang="en" sz="2400">
                <a:solidFill>
                  <a:srgbClr val="FFFFFF"/>
                </a:solidFill>
              </a:rPr>
              <a:t>The main differences:</a:t>
            </a:r>
          </a:p>
          <a:p>
            <a:pPr indent="-3810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FFFFFF"/>
              </a:buClr>
              <a:buSzPct val="100000"/>
              <a:buChar char="■"/>
            </a:pPr>
            <a:r>
              <a:rPr lang="en" sz="2400">
                <a:solidFill>
                  <a:srgbClr val="FFFFFF"/>
                </a:solidFill>
              </a:rPr>
              <a:t>You can have the enemy move (</a:t>
            </a:r>
            <a:r>
              <a:rPr b="1" lang="en" sz="2400">
                <a:solidFill>
                  <a:srgbClr val="FFFFFF"/>
                </a:solidFill>
              </a:rPr>
              <a:t>“patrol”</a:t>
            </a:r>
            <a:r>
              <a:rPr lang="en" sz="2400">
                <a:solidFill>
                  <a:srgbClr val="FFFFFF"/>
                </a:solidFill>
              </a:rPr>
              <a:t>)</a:t>
            </a:r>
          </a:p>
          <a:p>
            <a:pPr indent="-3810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FFFFFF"/>
              </a:buClr>
              <a:buSzPct val="100000"/>
              <a:buChar char="■"/>
            </a:pPr>
            <a:r>
              <a:rPr lang="en" sz="2400">
                <a:solidFill>
                  <a:srgbClr val="FFFFFF"/>
                </a:solidFill>
              </a:rPr>
              <a:t>Once you collide with the enemy, your health bar can go down or it can be game over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6BC04B"/>
        </a:solidFill>
      </p:bgPr>
    </p:bg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Shape 371"/>
          <p:cNvSpPr txBox="1"/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3600">
                <a:latin typeface="Press Start 2P"/>
                <a:ea typeface="Press Start 2P"/>
                <a:cs typeface="Press Start 2P"/>
                <a:sym typeface="Press Start 2P"/>
              </a:rPr>
              <a:t>Health Bar</a:t>
            </a:r>
          </a:p>
        </p:txBody>
      </p:sp>
      <p:sp>
        <p:nvSpPr>
          <p:cNvPr id="372" name="Shape 372"/>
          <p:cNvSpPr txBox="1"/>
          <p:nvPr>
            <p:ph idx="1" type="subTitle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Creating a working health bar for main character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Shape 377"/>
          <p:cNvSpPr/>
          <p:nvPr/>
        </p:nvSpPr>
        <p:spPr>
          <a:xfrm>
            <a:off x="7254175" y="4235025"/>
            <a:ext cx="963000" cy="9357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8" name="Shape 378"/>
          <p:cNvSpPr/>
          <p:nvPr/>
        </p:nvSpPr>
        <p:spPr>
          <a:xfrm>
            <a:off x="8169500" y="416675"/>
            <a:ext cx="983700" cy="8265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9" name="Shape 379"/>
          <p:cNvSpPr/>
          <p:nvPr/>
        </p:nvSpPr>
        <p:spPr>
          <a:xfrm>
            <a:off x="3490475" y="1803300"/>
            <a:ext cx="860700" cy="2937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80" name="Shape 380"/>
          <p:cNvSpPr txBox="1"/>
          <p:nvPr/>
        </p:nvSpPr>
        <p:spPr>
          <a:xfrm>
            <a:off x="1926250" y="157100"/>
            <a:ext cx="5806200" cy="82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lr>
                <a:srgbClr val="59FF84"/>
              </a:buClr>
              <a:buAutoNum type="arabicPeriod"/>
            </a:pPr>
            <a:r>
              <a:rPr lang="en">
                <a:solidFill>
                  <a:srgbClr val="59FF84"/>
                </a:solidFill>
              </a:rPr>
              <a:t>Make sure you are in the “Global UI” layer</a:t>
            </a:r>
          </a:p>
          <a:p>
            <a:pPr indent="-228600" lvl="0" marL="457200" rtl="0">
              <a:spcBef>
                <a:spcPts val="0"/>
              </a:spcBef>
              <a:buClr>
                <a:srgbClr val="59FF84"/>
              </a:buClr>
              <a:buAutoNum type="arabicPeriod"/>
            </a:pPr>
            <a:r>
              <a:rPr lang="en">
                <a:solidFill>
                  <a:srgbClr val="59FF84"/>
                </a:solidFill>
              </a:rPr>
              <a:t>Select the “erlenmyer flask” at the bottom of the screen</a:t>
            </a:r>
          </a:p>
          <a:p>
            <a:pPr indent="-228600" lvl="0" marL="457200">
              <a:spcBef>
                <a:spcPts val="0"/>
              </a:spcBef>
              <a:buClr>
                <a:srgbClr val="59FF84"/>
              </a:buClr>
              <a:buAutoNum type="arabicPeriod"/>
            </a:pPr>
            <a:r>
              <a:rPr lang="en">
                <a:solidFill>
                  <a:srgbClr val="59FF84"/>
                </a:solidFill>
              </a:rPr>
              <a:t>Select the “</a:t>
            </a:r>
            <a:r>
              <a:rPr b="1" lang="en">
                <a:solidFill>
                  <a:srgbClr val="59FF84"/>
                </a:solidFill>
              </a:rPr>
              <a:t>Health Bar</a:t>
            </a:r>
            <a:r>
              <a:rPr lang="en">
                <a:solidFill>
                  <a:srgbClr val="59FF84"/>
                </a:solidFill>
              </a:rPr>
              <a:t>”</a:t>
            </a:r>
          </a:p>
        </p:txBody>
      </p:sp>
      <p:sp>
        <p:nvSpPr>
          <p:cNvPr id="381" name="Shape 381"/>
          <p:cNvSpPr txBox="1"/>
          <p:nvPr/>
        </p:nvSpPr>
        <p:spPr>
          <a:xfrm>
            <a:off x="2219975" y="3982275"/>
            <a:ext cx="4426200" cy="6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>
                <a:solidFill>
                  <a:srgbClr val="59FF84"/>
                </a:solidFill>
              </a:rPr>
              <a:t>Make sure you switch back to the “Main Layer” when you want to place more objects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Shape 386"/>
          <p:cNvSpPr txBox="1"/>
          <p:nvPr/>
        </p:nvSpPr>
        <p:spPr>
          <a:xfrm>
            <a:off x="4590200" y="3155775"/>
            <a:ext cx="3927600" cy="17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/>
              <a:t>Here’s how you would set up obstacles to hurt your character’s health</a:t>
            </a:r>
          </a:p>
        </p:txBody>
      </p:sp>
      <p:sp>
        <p:nvSpPr>
          <p:cNvPr id="387" name="Shape 387"/>
          <p:cNvSpPr/>
          <p:nvPr/>
        </p:nvSpPr>
        <p:spPr>
          <a:xfrm>
            <a:off x="3429000" y="1762325"/>
            <a:ext cx="1578000" cy="1086000"/>
          </a:xfrm>
          <a:prstGeom prst="ellipse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88" name="Shape 388"/>
          <p:cNvSpPr/>
          <p:nvPr/>
        </p:nvSpPr>
        <p:spPr>
          <a:xfrm>
            <a:off x="3613425" y="6825"/>
            <a:ext cx="478200" cy="437100"/>
          </a:xfrm>
          <a:prstGeom prst="ellipse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89" name="Shape 389"/>
          <p:cNvSpPr/>
          <p:nvPr/>
        </p:nvSpPr>
        <p:spPr>
          <a:xfrm>
            <a:off x="1960400" y="2657125"/>
            <a:ext cx="1448100" cy="1140600"/>
          </a:xfrm>
          <a:prstGeom prst="ellipse">
            <a:avLst/>
          </a:prstGeom>
          <a:noFill/>
          <a:ln cap="flat" cmpd="sng" w="38100">
            <a:solidFill>
              <a:srgbClr val="FF00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90" name="Shape 390"/>
          <p:cNvSpPr/>
          <p:nvPr/>
        </p:nvSpPr>
        <p:spPr>
          <a:xfrm>
            <a:off x="7056075" y="0"/>
            <a:ext cx="703500" cy="567000"/>
          </a:xfrm>
          <a:prstGeom prst="ellipse">
            <a:avLst/>
          </a:prstGeom>
          <a:noFill/>
          <a:ln cap="flat" cmpd="sng" w="38100">
            <a:solidFill>
              <a:srgbClr val="FF00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6BC04B"/>
        </a:solidFill>
      </p:bgPr>
    </p:bg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Shape 395"/>
          <p:cNvSpPr txBox="1"/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3600">
                <a:latin typeface="Press Start 2P"/>
                <a:ea typeface="Press Start 2P"/>
                <a:cs typeface="Press Start 2P"/>
                <a:sym typeface="Press Start 2P"/>
              </a:rPr>
              <a:t>Adding Points</a:t>
            </a:r>
          </a:p>
        </p:txBody>
      </p:sp>
      <p:sp>
        <p:nvSpPr>
          <p:cNvPr id="396" name="Shape 396"/>
          <p:cNvSpPr txBox="1"/>
          <p:nvPr>
            <p:ph idx="1" type="subTitle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Get points for collecting coins (and other collectibles)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/>
          <p:nvPr>
            <p:ph type="title"/>
          </p:nvPr>
        </p:nvSpPr>
        <p:spPr>
          <a:xfrm>
            <a:off x="490250" y="526350"/>
            <a:ext cx="5683800" cy="4090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What is your favorite game?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What things make that game fun?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Shape 401"/>
          <p:cNvSpPr/>
          <p:nvPr/>
        </p:nvSpPr>
        <p:spPr>
          <a:xfrm>
            <a:off x="7254175" y="4235025"/>
            <a:ext cx="963000" cy="9357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02" name="Shape 402"/>
          <p:cNvSpPr/>
          <p:nvPr/>
        </p:nvSpPr>
        <p:spPr>
          <a:xfrm>
            <a:off x="8169500" y="416675"/>
            <a:ext cx="983700" cy="8265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03" name="Shape 403"/>
          <p:cNvSpPr txBox="1"/>
          <p:nvPr/>
        </p:nvSpPr>
        <p:spPr>
          <a:xfrm>
            <a:off x="1926250" y="157100"/>
            <a:ext cx="5806200" cy="82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lr>
                <a:srgbClr val="59FF84"/>
              </a:buClr>
              <a:buAutoNum type="arabicPeriod"/>
            </a:pPr>
            <a:r>
              <a:rPr lang="en">
                <a:solidFill>
                  <a:srgbClr val="59FF84"/>
                </a:solidFill>
              </a:rPr>
              <a:t>Make sure you are in the “Global UI” layer</a:t>
            </a:r>
          </a:p>
          <a:p>
            <a:pPr indent="-228600" lvl="0" marL="457200" rtl="0">
              <a:spcBef>
                <a:spcPts val="0"/>
              </a:spcBef>
              <a:buClr>
                <a:srgbClr val="59FF84"/>
              </a:buClr>
              <a:buAutoNum type="arabicPeriod"/>
            </a:pPr>
            <a:r>
              <a:rPr lang="en">
                <a:solidFill>
                  <a:srgbClr val="59FF84"/>
                </a:solidFill>
              </a:rPr>
              <a:t>Select the “erlenmyer flask” at the bottom of the screen</a:t>
            </a:r>
          </a:p>
          <a:p>
            <a:pPr indent="-228600" lvl="0" marL="457200" rtl="0">
              <a:spcBef>
                <a:spcPts val="0"/>
              </a:spcBef>
              <a:buClr>
                <a:srgbClr val="59FF84"/>
              </a:buClr>
              <a:buAutoNum type="arabicPeriod"/>
            </a:pPr>
            <a:r>
              <a:rPr lang="en">
                <a:solidFill>
                  <a:srgbClr val="59FF84"/>
                </a:solidFill>
              </a:rPr>
              <a:t>Select the “</a:t>
            </a:r>
            <a:r>
              <a:rPr b="1" lang="en">
                <a:solidFill>
                  <a:srgbClr val="59FF84"/>
                </a:solidFill>
              </a:rPr>
              <a:t>Label</a:t>
            </a:r>
            <a:r>
              <a:rPr lang="en">
                <a:solidFill>
                  <a:srgbClr val="59FF84"/>
                </a:solidFill>
              </a:rPr>
              <a:t>”</a:t>
            </a:r>
          </a:p>
        </p:txBody>
      </p:sp>
      <p:sp>
        <p:nvSpPr>
          <p:cNvPr id="404" name="Shape 404"/>
          <p:cNvSpPr txBox="1"/>
          <p:nvPr/>
        </p:nvSpPr>
        <p:spPr>
          <a:xfrm>
            <a:off x="2219975" y="3982275"/>
            <a:ext cx="4426200" cy="6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59FF84"/>
                </a:solidFill>
              </a:rPr>
              <a:t>Make sure you switch back to the “Main Layer” when you want to place more objects</a:t>
            </a:r>
          </a:p>
        </p:txBody>
      </p:sp>
      <p:sp>
        <p:nvSpPr>
          <p:cNvPr id="405" name="Shape 405"/>
          <p:cNvSpPr/>
          <p:nvPr/>
        </p:nvSpPr>
        <p:spPr>
          <a:xfrm>
            <a:off x="3347025" y="2698125"/>
            <a:ext cx="765000" cy="2733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Shape 410"/>
          <p:cNvSpPr/>
          <p:nvPr/>
        </p:nvSpPr>
        <p:spPr>
          <a:xfrm>
            <a:off x="7254175" y="4235025"/>
            <a:ext cx="963000" cy="9357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11" name="Shape 411"/>
          <p:cNvSpPr txBox="1"/>
          <p:nvPr/>
        </p:nvSpPr>
        <p:spPr>
          <a:xfrm>
            <a:off x="2219975" y="3982275"/>
            <a:ext cx="4426200" cy="6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59FF84"/>
                </a:solidFill>
              </a:rPr>
              <a:t>Make sure you switch back to the “Main Layer” when you want to place more objects</a:t>
            </a:r>
          </a:p>
        </p:txBody>
      </p:sp>
      <p:sp>
        <p:nvSpPr>
          <p:cNvPr id="412" name="Shape 412"/>
          <p:cNvSpPr/>
          <p:nvPr/>
        </p:nvSpPr>
        <p:spPr>
          <a:xfrm>
            <a:off x="6851175" y="3148925"/>
            <a:ext cx="867300" cy="3894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13" name="Shape 413"/>
          <p:cNvSpPr/>
          <p:nvPr/>
        </p:nvSpPr>
        <p:spPr>
          <a:xfrm>
            <a:off x="6851175" y="3538325"/>
            <a:ext cx="867300" cy="3894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14" name="Shape 414"/>
          <p:cNvSpPr/>
          <p:nvPr/>
        </p:nvSpPr>
        <p:spPr>
          <a:xfrm>
            <a:off x="8417500" y="3661225"/>
            <a:ext cx="407700" cy="2391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15" name="Shape 415"/>
          <p:cNvSpPr/>
          <p:nvPr/>
        </p:nvSpPr>
        <p:spPr>
          <a:xfrm>
            <a:off x="8417500" y="3299225"/>
            <a:ext cx="407700" cy="2391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416" name="Shape 416"/>
          <p:cNvCxnSpPr/>
          <p:nvPr/>
        </p:nvCxnSpPr>
        <p:spPr>
          <a:xfrm>
            <a:off x="3545125" y="1181700"/>
            <a:ext cx="3463200" cy="7515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417" name="Shape 417"/>
          <p:cNvCxnSpPr>
            <a:endCxn id="412" idx="1"/>
          </p:cNvCxnSpPr>
          <p:nvPr/>
        </p:nvCxnSpPr>
        <p:spPr>
          <a:xfrm>
            <a:off x="3697388" y="1333951"/>
            <a:ext cx="3280800" cy="18720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418" name="Shape 418"/>
          <p:cNvSpPr txBox="1"/>
          <p:nvPr/>
        </p:nvSpPr>
        <p:spPr>
          <a:xfrm>
            <a:off x="2964525" y="676250"/>
            <a:ext cx="3483600" cy="93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en">
                <a:highlight>
                  <a:srgbClr val="59FF84"/>
                </a:highlight>
              </a:rPr>
              <a:t>Change the label to say Points (or coins, etc.)</a:t>
            </a:r>
          </a:p>
          <a:p>
            <a:pPr indent="-228600" lvl="0" marL="457200">
              <a:spcBef>
                <a:spcPts val="0"/>
              </a:spcBef>
              <a:buAutoNum type="arabicPeriod"/>
            </a:pPr>
            <a:r>
              <a:rPr lang="en">
                <a:highlight>
                  <a:srgbClr val="59FF84"/>
                </a:highlight>
              </a:rPr>
              <a:t>Change the Alignment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6BC04B"/>
        </a:solidFill>
      </p:bgPr>
    </p:bg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Shape 423"/>
          <p:cNvSpPr txBox="1"/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3600">
                <a:latin typeface="Press Start 2P"/>
                <a:ea typeface="Press Start 2P"/>
                <a:cs typeface="Press Start 2P"/>
                <a:sym typeface="Press Start 2P"/>
              </a:rPr>
              <a:t>Then, Repeat</a:t>
            </a:r>
          </a:p>
        </p:txBody>
      </p:sp>
      <p:sp>
        <p:nvSpPr>
          <p:cNvPr id="424" name="Shape 424"/>
          <p:cNvSpPr txBox="1"/>
          <p:nvPr>
            <p:ph idx="1" type="subTitle"/>
          </p:nvPr>
        </p:nvSpPr>
        <p:spPr>
          <a:xfrm>
            <a:off x="311700" y="3165826"/>
            <a:ext cx="8520600" cy="1253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algn="l">
              <a:spcBef>
                <a:spcPts val="0"/>
              </a:spcBef>
              <a:buClr>
                <a:srgbClr val="FFFFFF"/>
              </a:buClr>
              <a:buChar char="●"/>
            </a:pPr>
            <a:r>
              <a:rPr lang="en">
                <a:solidFill>
                  <a:srgbClr val="FFFFFF"/>
                </a:solidFill>
              </a:rPr>
              <a:t>Make One more Label</a:t>
            </a:r>
          </a:p>
          <a:p>
            <a:pPr indent="-228600" lvl="0" marL="457200" rtl="0" algn="l">
              <a:spcBef>
                <a:spcPts val="0"/>
              </a:spcBef>
              <a:buClr>
                <a:srgbClr val="FFFFFF"/>
              </a:buClr>
              <a:buChar char="●"/>
            </a:pPr>
            <a:r>
              <a:rPr lang="en">
                <a:solidFill>
                  <a:srgbClr val="FFFFFF"/>
                </a:solidFill>
              </a:rPr>
              <a:t>This is the label that will change each time you collect things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Shape 429"/>
          <p:cNvSpPr/>
          <p:nvPr/>
        </p:nvSpPr>
        <p:spPr>
          <a:xfrm>
            <a:off x="7254175" y="4235025"/>
            <a:ext cx="963000" cy="9357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30" name="Shape 430"/>
          <p:cNvSpPr/>
          <p:nvPr/>
        </p:nvSpPr>
        <p:spPr>
          <a:xfrm>
            <a:off x="8169500" y="416675"/>
            <a:ext cx="983700" cy="8265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31" name="Shape 431"/>
          <p:cNvSpPr txBox="1"/>
          <p:nvPr/>
        </p:nvSpPr>
        <p:spPr>
          <a:xfrm>
            <a:off x="1926250" y="157100"/>
            <a:ext cx="5806200" cy="82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lr>
                <a:srgbClr val="59FF84"/>
              </a:buClr>
              <a:buAutoNum type="arabicPeriod"/>
            </a:pPr>
            <a:r>
              <a:rPr lang="en">
                <a:solidFill>
                  <a:srgbClr val="59FF84"/>
                </a:solidFill>
              </a:rPr>
              <a:t>Make sure you are in the “Global UI” layer</a:t>
            </a:r>
          </a:p>
          <a:p>
            <a:pPr indent="-228600" lvl="0" marL="457200" rtl="0">
              <a:spcBef>
                <a:spcPts val="0"/>
              </a:spcBef>
              <a:buClr>
                <a:srgbClr val="59FF84"/>
              </a:buClr>
              <a:buAutoNum type="arabicPeriod"/>
            </a:pPr>
            <a:r>
              <a:rPr lang="en">
                <a:solidFill>
                  <a:srgbClr val="59FF84"/>
                </a:solidFill>
              </a:rPr>
              <a:t>Select the “erlenmyer flask” at the bottom of the screen</a:t>
            </a:r>
          </a:p>
          <a:p>
            <a:pPr indent="-228600" lvl="0" marL="457200" rtl="0">
              <a:spcBef>
                <a:spcPts val="0"/>
              </a:spcBef>
              <a:buClr>
                <a:srgbClr val="59FF84"/>
              </a:buClr>
              <a:buAutoNum type="arabicPeriod"/>
            </a:pPr>
            <a:r>
              <a:rPr lang="en">
                <a:solidFill>
                  <a:srgbClr val="59FF84"/>
                </a:solidFill>
              </a:rPr>
              <a:t>Select the “</a:t>
            </a:r>
            <a:r>
              <a:rPr b="1" lang="en">
                <a:solidFill>
                  <a:srgbClr val="59FF84"/>
                </a:solidFill>
              </a:rPr>
              <a:t>Label</a:t>
            </a:r>
            <a:r>
              <a:rPr lang="en">
                <a:solidFill>
                  <a:srgbClr val="59FF84"/>
                </a:solidFill>
              </a:rPr>
              <a:t>” again</a:t>
            </a:r>
          </a:p>
        </p:txBody>
      </p:sp>
      <p:sp>
        <p:nvSpPr>
          <p:cNvPr id="432" name="Shape 432"/>
          <p:cNvSpPr txBox="1"/>
          <p:nvPr/>
        </p:nvSpPr>
        <p:spPr>
          <a:xfrm>
            <a:off x="2219975" y="3982275"/>
            <a:ext cx="4426200" cy="6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59FF84"/>
                </a:solidFill>
              </a:rPr>
              <a:t>Make sure you switch back to the “Main Layer” when you want to place more objects</a:t>
            </a:r>
          </a:p>
        </p:txBody>
      </p:sp>
      <p:sp>
        <p:nvSpPr>
          <p:cNvPr id="433" name="Shape 433"/>
          <p:cNvSpPr/>
          <p:nvPr/>
        </p:nvSpPr>
        <p:spPr>
          <a:xfrm>
            <a:off x="3347025" y="2698125"/>
            <a:ext cx="765000" cy="2733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Shape 438"/>
          <p:cNvSpPr txBox="1"/>
          <p:nvPr/>
        </p:nvSpPr>
        <p:spPr>
          <a:xfrm>
            <a:off x="587450" y="368850"/>
            <a:ext cx="3784200" cy="5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Name this label the number: zero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Line it up next the previous label: “Points”</a:t>
            </a:r>
          </a:p>
        </p:txBody>
      </p:sp>
      <p:sp>
        <p:nvSpPr>
          <p:cNvPr id="439" name="Shape 439"/>
          <p:cNvSpPr/>
          <p:nvPr/>
        </p:nvSpPr>
        <p:spPr>
          <a:xfrm>
            <a:off x="6762375" y="2684450"/>
            <a:ext cx="2301900" cy="15915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440" name="Shape 440"/>
          <p:cNvCxnSpPr/>
          <p:nvPr/>
        </p:nvCxnSpPr>
        <p:spPr>
          <a:xfrm>
            <a:off x="3797850" y="580600"/>
            <a:ext cx="3319800" cy="12090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6BC04B"/>
        </a:solidFill>
      </p:bgPr>
    </p:bg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Shape 445"/>
          <p:cNvSpPr txBox="1"/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3600">
                <a:latin typeface="Press Start 2P"/>
                <a:ea typeface="Press Start 2P"/>
                <a:cs typeface="Press Start 2P"/>
                <a:sym typeface="Press Start 2P"/>
              </a:rPr>
              <a:t>Making the Points Label Add</a:t>
            </a:r>
          </a:p>
        </p:txBody>
      </p:sp>
      <p:sp>
        <p:nvSpPr>
          <p:cNvPr id="446" name="Shape 446"/>
          <p:cNvSpPr txBox="1"/>
          <p:nvPr>
            <p:ph idx="1" type="subTitle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Get points for collecting coins (and other collectibles)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Shape 451"/>
          <p:cNvSpPr/>
          <p:nvPr/>
        </p:nvSpPr>
        <p:spPr>
          <a:xfrm>
            <a:off x="3558800" y="47825"/>
            <a:ext cx="601200" cy="4302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52" name="Shape 452"/>
          <p:cNvSpPr/>
          <p:nvPr/>
        </p:nvSpPr>
        <p:spPr>
          <a:xfrm>
            <a:off x="4590225" y="2903050"/>
            <a:ext cx="2062800" cy="15642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453" name="Shape 453"/>
          <p:cNvCxnSpPr>
            <a:stCxn id="452" idx="0"/>
          </p:cNvCxnSpPr>
          <p:nvPr/>
        </p:nvCxnSpPr>
        <p:spPr>
          <a:xfrm flipH="1" rot="10800000">
            <a:off x="5621625" y="1468450"/>
            <a:ext cx="1755600" cy="14346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454" name="Shape 454"/>
          <p:cNvSpPr txBox="1"/>
          <p:nvPr/>
        </p:nvSpPr>
        <p:spPr>
          <a:xfrm rot="-2308275">
            <a:off x="5087040" y="1794717"/>
            <a:ext cx="2505618" cy="36896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>
                <a:highlight>
                  <a:srgbClr val="59FF84"/>
                </a:highlight>
              </a:rPr>
              <a:t>Choose the label to add to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Shape 459"/>
          <p:cNvSpPr txBox="1"/>
          <p:nvPr/>
        </p:nvSpPr>
        <p:spPr>
          <a:xfrm>
            <a:off x="1926250" y="915325"/>
            <a:ext cx="5075100" cy="104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/>
              <a:t>For the coin’s behaviours, be sure to select the label that is names “0”</a:t>
            </a:r>
          </a:p>
          <a:p>
            <a:pPr lvl="0">
              <a:spcBef>
                <a:spcPts val="0"/>
              </a:spcBef>
              <a:buNone/>
            </a:pPr>
            <a:r>
              <a:rPr lang="en" sz="1800"/>
              <a:t>Also, be sure to be under the “Global UI” layer</a:t>
            </a:r>
          </a:p>
        </p:txBody>
      </p:sp>
      <p:sp>
        <p:nvSpPr>
          <p:cNvPr id="460" name="Shape 460"/>
          <p:cNvSpPr/>
          <p:nvPr/>
        </p:nvSpPr>
        <p:spPr>
          <a:xfrm>
            <a:off x="4583375" y="4528750"/>
            <a:ext cx="724200" cy="6147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6BC04B"/>
        </a:solidFill>
      </p:bgPr>
    </p:bg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Shape 465"/>
          <p:cNvSpPr txBox="1"/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3600">
                <a:latin typeface="Press Start 2P"/>
                <a:ea typeface="Press Start 2P"/>
                <a:cs typeface="Press Start 2P"/>
                <a:sym typeface="Press Start 2P"/>
              </a:rPr>
              <a:t>Now Test it out!</a:t>
            </a:r>
          </a:p>
        </p:txBody>
      </p:sp>
      <p:sp>
        <p:nvSpPr>
          <p:cNvPr id="466" name="Shape 466"/>
          <p:cNvSpPr txBox="1"/>
          <p:nvPr>
            <p:ph idx="1" type="subTitle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You will now see your points add up when you collide with coins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Shape 471"/>
          <p:cNvSpPr txBox="1"/>
          <p:nvPr>
            <p:ph type="title"/>
          </p:nvPr>
        </p:nvSpPr>
        <p:spPr>
          <a:xfrm>
            <a:off x="617400" y="2046150"/>
            <a:ext cx="79092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>
                <a:solidFill>
                  <a:srgbClr val="000000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Design Thinking Interview</a:t>
            </a:r>
          </a:p>
        </p:txBody>
      </p:sp>
      <p:sp>
        <p:nvSpPr>
          <p:cNvPr id="472" name="Shape 472"/>
          <p:cNvSpPr/>
          <p:nvPr/>
        </p:nvSpPr>
        <p:spPr>
          <a:xfrm>
            <a:off x="0" y="0"/>
            <a:ext cx="234000" cy="5143500"/>
          </a:xfrm>
          <a:prstGeom prst="rect">
            <a:avLst/>
          </a:prstGeom>
          <a:solidFill>
            <a:srgbClr val="6BC04B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73" name="Shape 473"/>
          <p:cNvSpPr/>
          <p:nvPr/>
        </p:nvSpPr>
        <p:spPr>
          <a:xfrm>
            <a:off x="234000" y="0"/>
            <a:ext cx="234000" cy="5143500"/>
          </a:xfrm>
          <a:prstGeom prst="rect">
            <a:avLst/>
          </a:prstGeom>
          <a:solidFill>
            <a:srgbClr val="0065A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474" name="Shape 4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5437" y="3044650"/>
            <a:ext cx="2293089" cy="139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5" name="Shape 4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32175" y="260300"/>
            <a:ext cx="1479650" cy="155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6" name="Shape 47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1092401">
            <a:off x="4301244" y="1542465"/>
            <a:ext cx="326761" cy="212068"/>
          </a:xfrm>
          <a:prstGeom prst="rect">
            <a:avLst/>
          </a:prstGeom>
          <a:noFill/>
          <a:ln>
            <a:noFill/>
          </a:ln>
        </p:spPr>
      </p:pic>
      <p:sp>
        <p:nvSpPr>
          <p:cNvPr id="477" name="Shape 477"/>
          <p:cNvSpPr/>
          <p:nvPr/>
        </p:nvSpPr>
        <p:spPr>
          <a:xfrm rot="-1097549">
            <a:off x="4667547" y="1395859"/>
            <a:ext cx="457835" cy="197137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478" name="Shape 478"/>
          <p:cNvPicPr preferRelativeResize="0"/>
          <p:nvPr/>
        </p:nvPicPr>
        <p:blipFill rotWithShape="1">
          <a:blip r:embed="rId6">
            <a:alphaModFix/>
          </a:blip>
          <a:srcRect b="23365" l="33827" r="0" t="0"/>
          <a:stretch/>
        </p:blipFill>
        <p:spPr>
          <a:xfrm rot="-1322558">
            <a:off x="4671060" y="1377575"/>
            <a:ext cx="450825" cy="233699"/>
          </a:xfrm>
          <a:prstGeom prst="rect">
            <a:avLst/>
          </a:prstGeom>
          <a:noFill/>
          <a:ln>
            <a:noFill/>
          </a:ln>
        </p:spPr>
      </p:pic>
      <p:sp>
        <p:nvSpPr>
          <p:cNvPr id="479" name="Shape 479"/>
          <p:cNvSpPr txBox="1"/>
          <p:nvPr/>
        </p:nvSpPr>
        <p:spPr>
          <a:xfrm>
            <a:off x="4048100" y="4610700"/>
            <a:ext cx="1188600" cy="3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Day 4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434343"/>
        </a:solid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Shape 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1325" y="388325"/>
            <a:ext cx="5327924" cy="2496399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Shape 93"/>
          <p:cNvSpPr txBox="1"/>
          <p:nvPr/>
        </p:nvSpPr>
        <p:spPr>
          <a:xfrm>
            <a:off x="676250" y="2944000"/>
            <a:ext cx="8353800" cy="19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lr>
                <a:srgbClr val="FFFFFF"/>
              </a:buClr>
              <a:buChar char="❖"/>
            </a:pPr>
            <a:r>
              <a:rPr lang="en">
                <a:highlight>
                  <a:srgbClr val="6BC04B"/>
                </a:highlight>
              </a:rPr>
              <a:t>Empathy</a:t>
            </a:r>
            <a:r>
              <a:rPr lang="en">
                <a:solidFill>
                  <a:srgbClr val="FFFFFF"/>
                </a:solidFill>
              </a:rPr>
              <a:t>: Be able to step in another person’s shoes, and see what they see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-228600" lvl="0" marL="457200" rtl="0">
              <a:spcBef>
                <a:spcPts val="0"/>
              </a:spcBef>
              <a:buClr>
                <a:srgbClr val="FFFFFF"/>
              </a:buClr>
              <a:buChar char="❖"/>
            </a:pPr>
            <a:r>
              <a:rPr lang="en">
                <a:highlight>
                  <a:srgbClr val="6BC04B"/>
                </a:highlight>
              </a:rPr>
              <a:t>Define</a:t>
            </a:r>
            <a:r>
              <a:rPr lang="en">
                <a:solidFill>
                  <a:srgbClr val="FFFFFF"/>
                </a:solidFill>
              </a:rPr>
              <a:t>: Ask questions: What are the user’s needs/wants? Issues? Likes/Dislikes?</a:t>
            </a:r>
          </a:p>
          <a:p>
            <a:pPr indent="-228600" lvl="1" marL="914400" rtl="0">
              <a:spcBef>
                <a:spcPts val="0"/>
              </a:spcBef>
              <a:buClr>
                <a:srgbClr val="FFFFFF"/>
              </a:buClr>
              <a:buChar char="➢"/>
            </a:pPr>
            <a:r>
              <a:rPr lang="en">
                <a:solidFill>
                  <a:srgbClr val="FFFFFF"/>
                </a:solidFill>
              </a:rPr>
              <a:t>Brainstorm </a:t>
            </a:r>
            <a:r>
              <a:rPr b="1" lang="en" u="sng">
                <a:solidFill>
                  <a:srgbClr val="FFFFFF"/>
                </a:solidFill>
              </a:rPr>
              <a:t>more than one</a:t>
            </a:r>
            <a:r>
              <a:rPr lang="en">
                <a:solidFill>
                  <a:srgbClr val="FFFFFF"/>
                </a:solidFill>
              </a:rPr>
              <a:t> solution to the user’s issues</a:t>
            </a:r>
          </a:p>
          <a:p>
            <a:pPr indent="0" lvl="0" marL="45720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-228600" lvl="0" marL="457200" rtl="0">
              <a:spcBef>
                <a:spcPts val="0"/>
              </a:spcBef>
              <a:buClr>
                <a:srgbClr val="FFFFFF"/>
              </a:buClr>
              <a:buChar char="❖"/>
            </a:pPr>
            <a:r>
              <a:rPr b="1" lang="en">
                <a:highlight>
                  <a:srgbClr val="FF5722"/>
                </a:highlight>
              </a:rPr>
              <a:t>Prototype</a:t>
            </a:r>
            <a:r>
              <a:rPr lang="en">
                <a:solidFill>
                  <a:srgbClr val="FFFFFF"/>
                </a:solidFill>
              </a:rPr>
              <a:t>: Design a game based on user feedback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-228600" lvl="0" marL="457200" rtl="0">
              <a:spcBef>
                <a:spcPts val="0"/>
              </a:spcBef>
              <a:buClr>
                <a:srgbClr val="FFFFFF"/>
              </a:buClr>
              <a:buChar char="❖"/>
            </a:pPr>
            <a:r>
              <a:rPr lang="en">
                <a:solidFill>
                  <a:srgbClr val="FF9900"/>
                </a:solidFill>
                <a:highlight>
                  <a:srgbClr val="0000FF"/>
                </a:highlight>
              </a:rPr>
              <a:t>Test</a:t>
            </a:r>
            <a:r>
              <a:rPr lang="en">
                <a:solidFill>
                  <a:srgbClr val="FFFFFF"/>
                </a:solidFill>
              </a:rPr>
              <a:t>: Have your classmates test out your game and give you feedback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rgbClr val="FF9900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  <a:p>
            <a:pPr indent="-304800" lvl="0" marL="457200">
              <a:spcBef>
                <a:spcPts val="0"/>
              </a:spcBef>
              <a:buClr>
                <a:srgbClr val="FFFFFF"/>
              </a:buClr>
              <a:buSzPct val="100000"/>
              <a:buFont typeface="Press Start 2P"/>
              <a:buChar char="❖"/>
            </a:pPr>
            <a:r>
              <a:rPr lang="en" sz="1200">
                <a:solidFill>
                  <a:srgbClr val="00FF00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REPEAT!!!</a:t>
            </a:r>
          </a:p>
        </p:txBody>
      </p:sp>
      <p:sp>
        <p:nvSpPr>
          <p:cNvPr id="94" name="Shape 94"/>
          <p:cNvSpPr/>
          <p:nvPr/>
        </p:nvSpPr>
        <p:spPr>
          <a:xfrm>
            <a:off x="1755474" y="2199525"/>
            <a:ext cx="1256809" cy="272925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 cap="flat" cmpd="sng" w="9525">
                  <a:solidFill>
                    <a:srgbClr val="000000"/>
                  </a:solidFill>
                  <a:prstDash val="solid"/>
                  <a:round/>
                  <a:headEnd len="med" w="med" type="none"/>
                  <a:tailEnd len="med" w="med" type="none"/>
                </a:ln>
                <a:solidFill>
                  <a:srgbClr val="FF9900"/>
                </a:solidFill>
                <a:latin typeface="Press Start 2P"/>
              </a:rPr>
              <a:t>Empathy/Define</a:t>
            </a:r>
          </a:p>
        </p:txBody>
      </p:sp>
      <p:sp>
        <p:nvSpPr>
          <p:cNvPr id="95" name="Shape 95"/>
          <p:cNvSpPr/>
          <p:nvPr/>
        </p:nvSpPr>
        <p:spPr>
          <a:xfrm>
            <a:off x="607925" y="2254125"/>
            <a:ext cx="444000" cy="2711700"/>
          </a:xfrm>
          <a:prstGeom prst="uturnArrow">
            <a:avLst>
              <a:gd fmla="val 24322" name="adj1"/>
              <a:gd fmla="val 25000" name="adj2"/>
              <a:gd fmla="val 26470" name="adj3"/>
              <a:gd fmla="val 43581" name="adj4"/>
              <a:gd fmla="val 27399" name="adj5"/>
            </a:avLst>
          </a:prstGeom>
          <a:solidFill>
            <a:srgbClr val="6BC04B"/>
          </a:solidFill>
          <a:ln cap="flat" cmpd="sng" w="9525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highlight>
                <a:srgbClr val="FF9900"/>
              </a:highlight>
            </a:endParaRPr>
          </a:p>
        </p:txBody>
      </p:sp>
      <p:sp>
        <p:nvSpPr>
          <p:cNvPr id="96" name="Shape 96"/>
          <p:cNvSpPr/>
          <p:nvPr/>
        </p:nvSpPr>
        <p:spPr>
          <a:xfrm>
            <a:off x="3326550" y="2199525"/>
            <a:ext cx="1816968" cy="272925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 cap="flat" cmpd="sng" w="9525">
                  <a:solidFill>
                    <a:srgbClr val="000000"/>
                  </a:solidFill>
                  <a:prstDash val="solid"/>
                  <a:round/>
                  <a:headEnd len="med" w="med" type="none"/>
                  <a:tailEnd len="med" w="med" type="none"/>
                </a:ln>
                <a:solidFill>
                  <a:srgbClr val="FF9900"/>
                </a:solidFill>
                <a:latin typeface="Press Start 2P"/>
              </a:rPr>
              <a:t>Prototype/Test</a:t>
            </a:r>
          </a:p>
        </p:txBody>
      </p:sp>
      <p:sp>
        <p:nvSpPr>
          <p:cNvPr id="97" name="Shape 97"/>
          <p:cNvSpPr/>
          <p:nvPr/>
        </p:nvSpPr>
        <p:spPr>
          <a:xfrm>
            <a:off x="5712575" y="2215900"/>
            <a:ext cx="1200045" cy="240176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 cap="flat" cmpd="sng" w="9525">
                  <a:solidFill>
                    <a:srgbClr val="000000"/>
                  </a:solidFill>
                  <a:prstDash val="solid"/>
                  <a:round/>
                  <a:headEnd len="med" w="med" type="none"/>
                  <a:tailEnd len="med" w="med" type="none"/>
                </a:ln>
                <a:solidFill>
                  <a:srgbClr val="FF9900"/>
                </a:solidFill>
                <a:latin typeface="Press Start 2P"/>
              </a:rPr>
              <a:t>The Game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6BC04B"/>
        </a:solid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/>
          <p:nvPr>
            <p:ph type="title"/>
          </p:nvPr>
        </p:nvSpPr>
        <p:spPr>
          <a:xfrm>
            <a:off x="286900" y="226225"/>
            <a:ext cx="4189800" cy="833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Design Thinking</a:t>
            </a:r>
            <a:r>
              <a:rPr lang="en">
                <a:latin typeface="Press Start 2P"/>
                <a:ea typeface="Press Start 2P"/>
                <a:cs typeface="Press Start 2P"/>
                <a:sym typeface="Press Start 2P"/>
              </a:rPr>
              <a:t> </a:t>
            </a:r>
            <a:r>
              <a:rPr lang="en" sz="3600">
                <a:latin typeface="Arial"/>
                <a:ea typeface="Arial"/>
                <a:cs typeface="Arial"/>
                <a:sym typeface="Arial"/>
              </a:rPr>
              <a:t>I</a:t>
            </a:r>
          </a:p>
        </p:txBody>
      </p:sp>
      <p:sp>
        <p:nvSpPr>
          <p:cNvPr id="103" name="Shape 103"/>
          <p:cNvSpPr txBox="1"/>
          <p:nvPr>
            <p:ph idx="1" type="body"/>
          </p:nvPr>
        </p:nvSpPr>
        <p:spPr>
          <a:xfrm>
            <a:off x="286900" y="1124075"/>
            <a:ext cx="3999900" cy="1584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FFFFFF"/>
                </a:solidFill>
              </a:rPr>
              <a:t>What is your favorite game to play?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FFFFFF"/>
                </a:solidFill>
              </a:rPr>
              <a:t>Why is this your favorite game?</a:t>
            </a:r>
          </a:p>
          <a:p>
            <a:pPr lvl="0">
              <a:spcBef>
                <a:spcPts val="0"/>
              </a:spcBef>
              <a:buNone/>
            </a:pPr>
            <a:r>
              <a:rPr lang="en" sz="1800">
                <a:solidFill>
                  <a:srgbClr val="FFFFFF"/>
                </a:solidFill>
              </a:rPr>
              <a:t>What makes this game fun?</a:t>
            </a:r>
          </a:p>
        </p:txBody>
      </p:sp>
      <p:pic>
        <p:nvPicPr>
          <p:cNvPr id="104" name="Shape 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6900" y="2645300"/>
            <a:ext cx="5526000" cy="224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Shape 1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75000" y="1124075"/>
            <a:ext cx="2436025" cy="3769124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Shape 106"/>
          <p:cNvSpPr txBox="1"/>
          <p:nvPr/>
        </p:nvSpPr>
        <p:spPr>
          <a:xfrm>
            <a:off x="4476775" y="465475"/>
            <a:ext cx="2702700" cy="3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chemeClr val="accent3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Empathy/Define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6BC04B"/>
        </a:solid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/>
          <p:nvPr>
            <p:ph idx="1" type="body"/>
          </p:nvPr>
        </p:nvSpPr>
        <p:spPr>
          <a:xfrm>
            <a:off x="1137600" y="877525"/>
            <a:ext cx="6868800" cy="2888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419100" lvl="0" marL="457200" rtl="0">
              <a:spcBef>
                <a:spcPts val="0"/>
              </a:spcBef>
              <a:buClr>
                <a:srgbClr val="FFFFFF"/>
              </a:buClr>
              <a:buSzPct val="100000"/>
              <a:buChar char="❖"/>
            </a:pPr>
            <a:r>
              <a:rPr lang="en" sz="3000">
                <a:solidFill>
                  <a:srgbClr val="FFFFFF"/>
                </a:solidFill>
              </a:rPr>
              <a:t>Keep those design thinking questions/answers in mind for when you start to create your games!</a:t>
            </a:r>
          </a:p>
        </p:txBody>
      </p:sp>
      <p:pic>
        <p:nvPicPr>
          <p:cNvPr id="112" name="Shape 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87799" y="2667024"/>
            <a:ext cx="1768400" cy="209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6BC04B"/>
        </a:solid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 txBox="1"/>
          <p:nvPr>
            <p:ph type="title"/>
          </p:nvPr>
        </p:nvSpPr>
        <p:spPr>
          <a:xfrm>
            <a:off x="623400" y="466600"/>
            <a:ext cx="58299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 sz="3600">
                <a:solidFill>
                  <a:srgbClr val="FF5722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Game Design</a:t>
            </a:r>
          </a:p>
        </p:txBody>
      </p:sp>
      <p:sp>
        <p:nvSpPr>
          <p:cNvPr id="118" name="Shape 118"/>
          <p:cNvSpPr txBox="1"/>
          <p:nvPr>
            <p:ph idx="1" type="body"/>
          </p:nvPr>
        </p:nvSpPr>
        <p:spPr>
          <a:xfrm>
            <a:off x="4839875" y="1536600"/>
            <a:ext cx="40692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rtl="0">
              <a:spcBef>
                <a:spcPts val="0"/>
              </a:spcBef>
              <a:buClr>
                <a:srgbClr val="FFFFFF"/>
              </a:buClr>
              <a:buSzPct val="100000"/>
              <a:buChar char="❖"/>
            </a:pPr>
            <a:r>
              <a:rPr lang="en" sz="2400">
                <a:solidFill>
                  <a:srgbClr val="FFFFFF"/>
                </a:solidFill>
              </a:rPr>
              <a:t>Design Thinking</a:t>
            </a:r>
          </a:p>
          <a:p>
            <a:pPr indent="-342900" lvl="1" marL="914400" rtl="0">
              <a:spcBef>
                <a:spcPts val="0"/>
              </a:spcBef>
              <a:buClr>
                <a:srgbClr val="FFFFFF"/>
              </a:buClr>
              <a:buSzPct val="100000"/>
              <a:buChar char="➢"/>
            </a:pPr>
            <a:r>
              <a:rPr lang="en" sz="1800">
                <a:solidFill>
                  <a:srgbClr val="FFFFFF"/>
                </a:solidFill>
              </a:rPr>
              <a:t>User-centered approach to solve problems and design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  <a:p>
            <a:pPr indent="-381000" lvl="0" marL="457200" rtl="0">
              <a:spcBef>
                <a:spcPts val="0"/>
              </a:spcBef>
              <a:buClr>
                <a:srgbClr val="FFFFFF"/>
              </a:buClr>
              <a:buSzPct val="100000"/>
              <a:buChar char="❖"/>
            </a:pPr>
            <a:r>
              <a:rPr lang="en" sz="2400">
                <a:solidFill>
                  <a:srgbClr val="FFFFFF"/>
                </a:solidFill>
              </a:rPr>
              <a:t>Computer Science Concepts</a:t>
            </a:r>
          </a:p>
          <a:p>
            <a:pPr indent="-342900" lvl="1" marL="914400" rtl="0">
              <a:spcBef>
                <a:spcPts val="0"/>
              </a:spcBef>
              <a:buClr>
                <a:srgbClr val="FFFFFF"/>
              </a:buClr>
              <a:buSzPct val="100000"/>
              <a:buChar char="➢"/>
            </a:pPr>
            <a:r>
              <a:rPr lang="en" sz="1800">
                <a:solidFill>
                  <a:srgbClr val="FFFFFF"/>
                </a:solidFill>
              </a:rPr>
              <a:t>Along the way we will learn fundamentals of coding</a:t>
            </a:r>
          </a:p>
          <a:p>
            <a:pPr indent="0" lvl="0" marL="457200" rt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9" name="Shape 119"/>
          <p:cNvSpPr txBox="1"/>
          <p:nvPr>
            <p:ph idx="2" type="body"/>
          </p:nvPr>
        </p:nvSpPr>
        <p:spPr>
          <a:xfrm>
            <a:off x="623400" y="1536600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rtl="0">
              <a:spcBef>
                <a:spcPts val="0"/>
              </a:spcBef>
              <a:buClr>
                <a:srgbClr val="FFFFFF"/>
              </a:buClr>
              <a:buSzPct val="100000"/>
              <a:buChar char="❖"/>
            </a:pPr>
            <a:r>
              <a:rPr lang="en" sz="2400">
                <a:solidFill>
                  <a:srgbClr val="FFFFFF"/>
                </a:solidFill>
              </a:rPr>
              <a:t>Game Building</a:t>
            </a:r>
          </a:p>
          <a:p>
            <a:pPr indent="-342900" lvl="1" marL="914400" rtl="0">
              <a:spcBef>
                <a:spcPts val="0"/>
              </a:spcBef>
              <a:buClr>
                <a:srgbClr val="FFFFFF"/>
              </a:buClr>
              <a:buSzPct val="100000"/>
              <a:buChar char="➢"/>
            </a:pPr>
            <a:r>
              <a:rPr lang="en" sz="1800">
                <a:solidFill>
                  <a:srgbClr val="FFFFFF"/>
                </a:solidFill>
              </a:rPr>
              <a:t>Hyperpad (Gamepress)</a:t>
            </a:r>
          </a:p>
          <a:p>
            <a:pPr indent="-342900" lvl="1" marL="914400" rtl="0">
              <a:spcBef>
                <a:spcPts val="0"/>
              </a:spcBef>
              <a:buClr>
                <a:srgbClr val="FFFFFF"/>
              </a:buClr>
              <a:buSzPct val="100000"/>
              <a:buChar char="➢"/>
            </a:pPr>
            <a:r>
              <a:rPr lang="en" sz="1800">
                <a:solidFill>
                  <a:srgbClr val="FFFFFF"/>
                </a:solidFill>
              </a:rPr>
              <a:t>Advanced level design</a:t>
            </a:r>
          </a:p>
          <a:p>
            <a:pPr indent="-342900" lvl="1" marL="914400" rtl="0">
              <a:spcBef>
                <a:spcPts val="0"/>
              </a:spcBef>
              <a:buClr>
                <a:srgbClr val="FFFFFF"/>
              </a:buClr>
              <a:buSzPct val="100000"/>
              <a:buChar char="➢"/>
            </a:pPr>
            <a:r>
              <a:rPr lang="en" sz="1800">
                <a:solidFill>
                  <a:srgbClr val="FFFFFF"/>
                </a:solidFill>
              </a:rPr>
              <a:t>Advanced characters</a:t>
            </a:r>
          </a:p>
          <a:p>
            <a:pPr indent="-342900" lvl="1" marL="914400" rtl="0">
              <a:spcBef>
                <a:spcPts val="0"/>
              </a:spcBef>
              <a:buClr>
                <a:srgbClr val="FFFFFF"/>
              </a:buClr>
              <a:buSzPct val="100000"/>
              <a:buChar char="➢"/>
            </a:pPr>
            <a:r>
              <a:rPr lang="en" sz="1800">
                <a:solidFill>
                  <a:srgbClr val="FFFFFF"/>
                </a:solidFill>
              </a:rPr>
              <a:t>Advanced game play and logic</a:t>
            </a:r>
          </a:p>
        </p:txBody>
      </p:sp>
      <p:pic>
        <p:nvPicPr>
          <p:cNvPr id="120" name="Shape 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9244" y="3833794"/>
            <a:ext cx="988200" cy="988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ameday">
  <a:themeElements>
    <a:clrScheme name="Gameday">
      <a:dk1>
        <a:srgbClr val="4285F4"/>
      </a:dk1>
      <a:lt1>
        <a:srgbClr val="FFFFFF"/>
      </a:lt1>
      <a:dk2>
        <a:srgbClr val="666666"/>
      </a:dk2>
      <a:lt2>
        <a:srgbClr val="D9D9D9"/>
      </a:lt2>
      <a:accent1>
        <a:srgbClr val="455A64"/>
      </a:accent1>
      <a:accent2>
        <a:srgbClr val="607D8B"/>
      </a:accent2>
      <a:accent3>
        <a:srgbClr val="FF5722"/>
      </a:accent3>
      <a:accent4>
        <a:srgbClr val="D84315"/>
      </a:accent4>
      <a:accent5>
        <a:srgbClr val="1C3AA9"/>
      </a:accent5>
      <a:accent6>
        <a:srgbClr val="FFAB40"/>
      </a:accent6>
      <a:hlink>
        <a:srgbClr val="1C3AA9"/>
      </a:hlink>
      <a:folHlink>
        <a:srgbClr val="1C3AA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